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8-->
<p:presentation xmlns:r="http://schemas.openxmlformats.org/officeDocument/2006/relationships" xmlns:a="http://schemas.openxmlformats.org/drawingml/2006/main" xmlns:p="http://schemas.openxmlformats.org/presentationml/2006/main" showSpecialPlsOnTitleSld="0" removePersonalInfoOnSave="1" saveSubsetFonts="1">
  <p:sldMasterIdLst>
    <p:sldMasterId id="2147483653" r:id="rId2"/>
    <p:sldMasterId id="2147483679" r:id="rId3"/>
    <p:sldMasterId id="2147483692" r:id="rId4"/>
    <p:sldMasterId id="2147483697" r:id="rId5"/>
  </p:sldMasterIdLst>
  <p:notesMasterIdLst>
    <p:notesMasterId r:id="rId6"/>
  </p:notesMasterIdLst>
  <p:handoutMasterIdLst>
    <p:handoutMasterId r:id="rId7"/>
  </p:handoutMasterIdLst>
  <p:sldIdLst>
    <p:sldId id="256" r:id="rId8"/>
    <p:sldId id="289" r:id="rId9"/>
    <p:sldId id="344" r:id="rId10"/>
    <p:sldId id="304" r:id="rId11"/>
    <p:sldId id="290" r:id="rId12"/>
    <p:sldId id="340" r:id="rId13"/>
    <p:sldId id="337" r:id="rId14"/>
    <p:sldId id="358" r:id="rId15"/>
    <p:sldId id="338" r:id="rId16"/>
    <p:sldId id="339" r:id="rId17"/>
    <p:sldId id="341" r:id="rId18"/>
    <p:sldId id="342" r:id="rId19"/>
    <p:sldId id="349" r:id="rId20"/>
    <p:sldId id="335" r:id="rId21"/>
    <p:sldId id="352" r:id="rId22"/>
    <p:sldId id="345" r:id="rId23"/>
    <p:sldId id="346" r:id="rId24"/>
    <p:sldId id="347" r:id="rId25"/>
    <p:sldId id="350" r:id="rId26"/>
    <p:sldId id="351" r:id="rId27"/>
    <p:sldId id="353" r:id="rId28"/>
    <p:sldId id="370" r:id="rId29"/>
    <p:sldId id="371" r:id="rId30"/>
    <p:sldId id="372" r:id="rId31"/>
    <p:sldId id="373" r:id="rId32"/>
    <p:sldId id="354" r:id="rId33"/>
    <p:sldId id="355" r:id="rId34"/>
    <p:sldId id="359" r:id="rId35"/>
    <p:sldId id="360" r:id="rId36"/>
    <p:sldId id="361" r:id="rId37"/>
    <p:sldId id="362" r:id="rId38"/>
    <p:sldId id="363" r:id="rId39"/>
    <p:sldId id="364" r:id="rId40"/>
    <p:sldId id="365" r:id="rId41"/>
    <p:sldId id="367" r:id="rId42"/>
    <p:sldId id="366" r:id="rId43"/>
    <p:sldId id="368" r:id="rId44"/>
    <p:sldId id="369" r:id="rId45"/>
    <p:sldId id="262" r:id="rId46"/>
    <p:sldId id="263" r:id="rId47"/>
  </p:sldIdLst>
  <p:sldSz cx="9144000" cy="6858000" type="screen4x3"/>
  <p:notesSz cx="7010400" cy="9296400"/>
  <p:custDataLst>
    <p:tags r:id="rId48"/>
  </p:custDataLst>
  <p:defaultTextStyle>
    <a:defPPr>
      <a:defRPr lang="en-US"/>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800" autoAdjust="0"/>
  </p:normalViewPr>
  <p:slideViewPr>
    <p:cSldViewPr snapToGrid="0">
      <p:cViewPr varScale="1">
        <p:scale>
          <a:sx n="91" d="100"/>
          <a:sy n="91" d="100"/>
        </p:scale>
        <p:origin x="13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6"/>
    </p:cViewPr>
  </p:sorterViewPr>
  <p:notesViewPr>
    <p:cSldViewPr snapToGrid="0">
      <p:cViewPr varScale="1">
        <p:scale>
          <a:sx n="88" d="100"/>
          <a:sy n="88" d="100"/>
        </p:scale>
        <p:origin x="774" y="84"/>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1.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2.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3.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tags" Target="tags/tag1.xml" /><Relationship Id="rId49" Type="http://schemas.openxmlformats.org/officeDocument/2006/relationships/presProps" Target="presProps.xml" /><Relationship Id="rId5" Type="http://schemas.openxmlformats.org/officeDocument/2006/relationships/slideMaster" Target="slideMasters/slideMaster4.xml" /><Relationship Id="rId50" Type="http://schemas.openxmlformats.org/officeDocument/2006/relationships/viewProps" Target="viewProps.xml" /><Relationship Id="rId51" Type="http://schemas.openxmlformats.org/officeDocument/2006/relationships/theme" Target="theme/theme1.xml" /><Relationship Id="rId52" Type="http://schemas.openxmlformats.org/officeDocument/2006/relationships/tableStyles" Target="tableStyles.xml" /><Relationship Id="rId6" Type="http://schemas.openxmlformats.org/officeDocument/2006/relationships/notesMaster" Target="notesMasters/notesMaster1.xml" /><Relationship Id="rId7" Type="http://schemas.openxmlformats.org/officeDocument/2006/relationships/handoutMaster" Target="handoutMasters/handoutMaster1.xml" /><Relationship Id="rId8" Type="http://schemas.openxmlformats.org/officeDocument/2006/relationships/slide" Target="slides/slide1.xml" /><Relationship Id="rId9" Type="http://schemas.openxmlformats.org/officeDocument/2006/relationships/slide" Target="slides/slide2.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74754" name="Rectangle 2"/>
          <p:cNvSpPr>
            <a:spLocks noGrp="1" noChangeArrowheads="1"/>
          </p:cNvSpPr>
          <p:nvPr>
            <p:ph type="hdr" sz="quarter"/>
          </p:nvPr>
        </p:nvSpPr>
        <p:spPr bwMode="auto">
          <a:xfrm>
            <a:off x="3" y="0"/>
            <a:ext cx="3037258" cy="464266"/>
          </a:xfrm>
          <a:prstGeom prst="rect">
            <a:avLst/>
          </a:prstGeom>
          <a:noFill/>
          <a:ln w="9525">
            <a:noFill/>
            <a:miter lim="800000"/>
          </a:ln>
          <a:effectLst/>
        </p:spPr>
        <p:txBody>
          <a:bodyPr vert="horz" wrap="square" lIns="91234" tIns="45617" rIns="91234" bIns="45617" numCol="1" anchor="t" anchorCtr="0" compatLnSpc="1">
            <a:prstTxWarp prst="textNoShape">
              <a:avLst/>
            </a:prstTxWarp>
          </a:bodyPr>
          <a:lstStyle>
            <a:lvl1pPr>
              <a:defRPr sz="1300" smtClean="0"/>
            </a:lvl1pPr>
          </a:lstStyle>
          <a:p>
            <a:pPr>
              <a:defRPr/>
            </a:pPr>
            <a:endParaRPr lang="en-US"/>
          </a:p>
        </p:txBody>
      </p:sp>
      <p:sp>
        <p:nvSpPr>
          <p:cNvPr id="74755" name="Rectangle 3"/>
          <p:cNvSpPr>
            <a:spLocks noGrp="1" noChangeArrowheads="1"/>
          </p:cNvSpPr>
          <p:nvPr>
            <p:ph type="dt" sz="quarter" idx="1"/>
          </p:nvPr>
        </p:nvSpPr>
        <p:spPr bwMode="auto">
          <a:xfrm>
            <a:off x="3971558" y="0"/>
            <a:ext cx="3037258" cy="464266"/>
          </a:xfrm>
          <a:prstGeom prst="rect">
            <a:avLst/>
          </a:prstGeom>
          <a:noFill/>
          <a:ln w="9525">
            <a:noFill/>
            <a:miter lim="800000"/>
          </a:ln>
          <a:effectLst/>
        </p:spPr>
        <p:txBody>
          <a:bodyPr vert="horz" wrap="square" lIns="91234" tIns="45617" rIns="91234" bIns="45617" numCol="1" anchor="t" anchorCtr="0" compatLnSpc="1">
            <a:prstTxWarp prst="textNoShape">
              <a:avLst/>
            </a:prstTxWarp>
          </a:bodyPr>
          <a:lstStyle>
            <a:lvl1pPr algn="r">
              <a:defRPr sz="1300" smtClean="0"/>
            </a:lvl1pPr>
          </a:lstStyle>
          <a:p>
            <a:pPr>
              <a:defRPr/>
            </a:pPr>
            <a:endParaRPr lang="en-US"/>
          </a:p>
        </p:txBody>
      </p:sp>
      <p:sp>
        <p:nvSpPr>
          <p:cNvPr id="74757" name="Rectangle 5"/>
          <p:cNvSpPr>
            <a:spLocks noGrp="1" noChangeArrowheads="1"/>
          </p:cNvSpPr>
          <p:nvPr>
            <p:ph type="sldNum" sz="quarter" idx="3"/>
          </p:nvPr>
        </p:nvSpPr>
        <p:spPr bwMode="auto">
          <a:xfrm>
            <a:off x="3971558" y="8830551"/>
            <a:ext cx="3037258" cy="464265"/>
          </a:xfrm>
          <a:prstGeom prst="rect">
            <a:avLst/>
          </a:prstGeom>
          <a:noFill/>
          <a:ln w="9525">
            <a:noFill/>
            <a:miter lim="800000"/>
          </a:ln>
          <a:effectLst/>
        </p:spPr>
        <p:txBody>
          <a:bodyPr vert="horz" wrap="square" lIns="91234" tIns="45617" rIns="91234" bIns="45617" numCol="1" anchor="b" anchorCtr="0" compatLnSpc="1">
            <a:prstTxWarp prst="textNoShape">
              <a:avLst/>
            </a:prstTxWarp>
          </a:bodyPr>
          <a:lstStyle>
            <a:lvl1pPr algn="r">
              <a:defRPr sz="1300" smtClean="0"/>
            </a:lvl1pPr>
          </a:lstStyle>
          <a:p>
            <a:pPr>
              <a:defRPr/>
            </a:pPr>
            <a:fld id="{53F24AD7-93C0-47F8-A810-9E9DDFB36A28}" type="slidenum">
              <a:rPr lang="en-US"/>
              <a:pPr>
                <a:defRPr/>
              </a:pPr>
              <a:t>‹#›</a:t>
            </a:fld>
          </a:p>
        </p:txBody>
      </p:sp>
    </p:spTree>
    <p:extLst>
      <p:ext uri="{BB962C8B-B14F-4D97-AF65-F5344CB8AC3E}">
        <p14:creationId xmlns:p14="http://schemas.microsoft.com/office/powerpoint/2010/main" val="2572558366"/>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43010" name="Rectangle 2"/>
          <p:cNvSpPr>
            <a:spLocks noGrp="1" noChangeArrowheads="1"/>
          </p:cNvSpPr>
          <p:nvPr>
            <p:ph type="hdr" sz="quarter"/>
          </p:nvPr>
        </p:nvSpPr>
        <p:spPr bwMode="auto">
          <a:xfrm>
            <a:off x="3" y="0"/>
            <a:ext cx="3037258" cy="464266"/>
          </a:xfrm>
          <a:prstGeom prst="rect">
            <a:avLst/>
          </a:prstGeom>
          <a:noFill/>
          <a:ln w="9525">
            <a:noFill/>
            <a:miter lim="800000"/>
          </a:ln>
          <a:effectLst/>
        </p:spPr>
        <p:txBody>
          <a:bodyPr vert="horz" wrap="square" lIns="91234" tIns="45617" rIns="91234" bIns="45617" numCol="1" anchor="t" anchorCtr="0" compatLnSpc="1">
            <a:prstTxWarp prst="textNoShape">
              <a:avLst/>
            </a:prstTxWarp>
          </a:bodyPr>
          <a:lstStyle>
            <a:lvl1pPr>
              <a:defRPr sz="1300" smtClean="0"/>
            </a:lvl1pPr>
          </a:lstStyle>
          <a:p>
            <a:pPr>
              <a:defRPr/>
            </a:pPr>
            <a:endParaRPr lang="en-US"/>
          </a:p>
        </p:txBody>
      </p:sp>
      <p:sp>
        <p:nvSpPr>
          <p:cNvPr id="43011" name="Rectangle 3"/>
          <p:cNvSpPr>
            <a:spLocks noGrp="1" noChangeArrowheads="1"/>
          </p:cNvSpPr>
          <p:nvPr>
            <p:ph type="dt" idx="1"/>
          </p:nvPr>
        </p:nvSpPr>
        <p:spPr bwMode="auto">
          <a:xfrm>
            <a:off x="3971558" y="0"/>
            <a:ext cx="3037258" cy="464266"/>
          </a:xfrm>
          <a:prstGeom prst="rect">
            <a:avLst/>
          </a:prstGeom>
          <a:noFill/>
          <a:ln w="9525">
            <a:noFill/>
            <a:miter lim="800000"/>
          </a:ln>
          <a:effectLst/>
        </p:spPr>
        <p:txBody>
          <a:bodyPr vert="horz" wrap="square" lIns="91234" tIns="45617" rIns="91234" bIns="45617" numCol="1" anchor="t" anchorCtr="0" compatLnSpc="1">
            <a:prstTxWarp prst="textNoShape">
              <a:avLst/>
            </a:prstTxWarp>
          </a:bodyPr>
          <a:lstStyle>
            <a:lvl1pPr algn="r">
              <a:defRPr sz="1300" smtClean="0"/>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1100" y="696913"/>
            <a:ext cx="4648200" cy="3487737"/>
          </a:xfrm>
          <a:prstGeom prst="rect">
            <a:avLst/>
          </a:prstGeom>
          <a:noFill/>
          <a:ln w="9525">
            <a:solidFill>
              <a:srgbClr val="000000"/>
            </a:solidFill>
            <a:miter lim="800000"/>
          </a:ln>
        </p:spPr>
      </p:sp>
      <p:sp>
        <p:nvSpPr>
          <p:cNvPr id="43013" name="Rectangle 5"/>
          <p:cNvSpPr>
            <a:spLocks noGrp="1" noChangeArrowheads="1"/>
          </p:cNvSpPr>
          <p:nvPr>
            <p:ph type="body" sz="quarter" idx="3"/>
          </p:nvPr>
        </p:nvSpPr>
        <p:spPr bwMode="auto">
          <a:xfrm>
            <a:off x="701518" y="4416069"/>
            <a:ext cx="5607368" cy="4183142"/>
          </a:xfrm>
          <a:prstGeom prst="rect">
            <a:avLst/>
          </a:prstGeom>
          <a:noFill/>
          <a:ln w="9525">
            <a:noFill/>
            <a:miter lim="800000"/>
          </a:ln>
          <a:effectLst/>
        </p:spPr>
        <p:txBody>
          <a:bodyPr vert="horz" wrap="square" lIns="91234" tIns="45617" rIns="91234" bIns="456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3" y="8830551"/>
            <a:ext cx="3037258" cy="464265"/>
          </a:xfrm>
          <a:prstGeom prst="rect">
            <a:avLst/>
          </a:prstGeom>
          <a:noFill/>
          <a:ln w="9525">
            <a:noFill/>
            <a:miter lim="800000"/>
          </a:ln>
          <a:effectLst/>
        </p:spPr>
        <p:txBody>
          <a:bodyPr vert="horz" wrap="square" lIns="91234" tIns="45617" rIns="91234" bIns="45617" numCol="1" anchor="b" anchorCtr="0" compatLnSpc="1">
            <a:prstTxWarp prst="textNoShape">
              <a:avLst/>
            </a:prstTxWarp>
          </a:bodyPr>
          <a:lstStyle>
            <a:lvl1pPr>
              <a:defRPr sz="1300" smtClean="0"/>
            </a:lvl1pPr>
          </a:lstStyle>
          <a:p>
            <a:pPr>
              <a:defRPr/>
            </a:pPr>
            <a:endParaRPr lang="en-US"/>
          </a:p>
        </p:txBody>
      </p:sp>
      <p:sp>
        <p:nvSpPr>
          <p:cNvPr id="43015" name="Rectangle 7"/>
          <p:cNvSpPr>
            <a:spLocks noGrp="1" noChangeArrowheads="1"/>
          </p:cNvSpPr>
          <p:nvPr>
            <p:ph type="sldNum" sz="quarter" idx="5"/>
          </p:nvPr>
        </p:nvSpPr>
        <p:spPr bwMode="auto">
          <a:xfrm>
            <a:off x="3971558" y="8830551"/>
            <a:ext cx="3037258" cy="464265"/>
          </a:xfrm>
          <a:prstGeom prst="rect">
            <a:avLst/>
          </a:prstGeom>
          <a:noFill/>
          <a:ln w="9525">
            <a:noFill/>
            <a:miter lim="800000"/>
          </a:ln>
          <a:effectLst/>
        </p:spPr>
        <p:txBody>
          <a:bodyPr vert="horz" wrap="square" lIns="91234" tIns="45617" rIns="91234" bIns="45617" numCol="1" anchor="b" anchorCtr="0" compatLnSpc="1">
            <a:prstTxWarp prst="textNoShape">
              <a:avLst/>
            </a:prstTxWarp>
          </a:bodyPr>
          <a:lstStyle>
            <a:lvl1pPr algn="r">
              <a:defRPr sz="1300" smtClean="0"/>
            </a:lvl1pPr>
          </a:lstStyle>
          <a:p>
            <a:pPr>
              <a:defRPr/>
            </a:pPr>
            <a:fld id="{67613A37-909D-497D-B971-ED5E4CCE23DF}" type="slidenum">
              <a:rPr lang="en-US"/>
              <a:pPr>
                <a:defRPr/>
              </a:pPr>
              <a:t>‹#›</a:t>
            </a:fld>
          </a:p>
        </p:txBody>
      </p:sp>
    </p:spTree>
    <p:extLst>
      <p:ext uri="{BB962C8B-B14F-4D97-AF65-F5344CB8AC3E}">
        <p14:creationId xmlns:p14="http://schemas.microsoft.com/office/powerpoint/2010/main" val="604608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mn-ea"/>
        <a:cs typeface="+mn-cs"/>
      </a:defRPr>
    </a:lvl1pPr>
    <a:lvl2pPr marL="457200" algn="l" rtl="0" eaLnBrk="0" fontAlgn="base" hangingPunct="0">
      <a:spcBef>
        <a:spcPct val="30000"/>
      </a:spcBef>
      <a:spcAft>
        <a:spcPct val="0"/>
      </a:spcAft>
      <a:defRPr sz="1200" kern="1200">
        <a:solidFill>
          <a:schemeClr val="tx1"/>
        </a:solidFill>
        <a:latin typeface="Arial"/>
        <a:ea typeface="+mn-ea"/>
        <a:cs typeface="+mn-cs"/>
      </a:defRPr>
    </a:lvl2pPr>
    <a:lvl3pPr marL="914400" algn="l" rtl="0" eaLnBrk="0" fontAlgn="base" hangingPunct="0">
      <a:spcBef>
        <a:spcPct val="30000"/>
      </a:spcBef>
      <a:spcAft>
        <a:spcPct val="0"/>
      </a:spcAft>
      <a:defRPr sz="1200" kern="1200">
        <a:solidFill>
          <a:schemeClr val="tx1"/>
        </a:solidFill>
        <a:latin typeface="Arial"/>
        <a:ea typeface="+mn-ea"/>
        <a:cs typeface="+mn-cs"/>
      </a:defRPr>
    </a:lvl3pPr>
    <a:lvl4pPr marL="1371600" algn="l" rtl="0" eaLnBrk="0" fontAlgn="base" hangingPunct="0">
      <a:spcBef>
        <a:spcPct val="30000"/>
      </a:spcBef>
      <a:spcAft>
        <a:spcPct val="0"/>
      </a:spcAft>
      <a:defRPr sz="1200" kern="1200">
        <a:solidFill>
          <a:schemeClr val="tx1"/>
        </a:solidFill>
        <a:latin typeface="Arial"/>
        <a:ea typeface="+mn-ea"/>
        <a:cs typeface="+mn-cs"/>
      </a:defRPr>
    </a:lvl4pPr>
    <a:lvl5pPr marL="1828800" algn="l" rtl="0" eaLnBrk="0" fontAlgn="base" hangingPunct="0">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8194" name="Rectangle 7"/>
          <p:cNvSpPr>
            <a:spLocks noGrp="1" noChangeArrowheads="1"/>
          </p:cNvSpPr>
          <p:nvPr>
            <p:ph type="sldNum" sz="quarter" idx="5"/>
          </p:nvPr>
        </p:nvSpPr>
        <p:spPr>
          <a:noFill/>
        </p:spPr>
        <p:txBody>
          <a:bodyPr/>
          <a:lstStyle/>
          <a:p>
            <a:fld id="{0F7D2933-6331-4ACF-B17D-00C8EDCF00EA}" type="slidenum">
              <a:rPr lang="en-US"/>
              <a:t>1</a:t>
            </a:fld>
          </a:p>
        </p:txBody>
      </p:sp>
      <p:sp>
        <p:nvSpPr>
          <p:cNvPr id="8195" name="Rectangle 2"/>
          <p:cNvSpPr>
            <a:spLocks noGrp="1" noRot="1" noChangeAspect="1" noChangeArrowheads="1" noTextEdit="1"/>
          </p:cNvSpPr>
          <p:nvPr>
            <p:ph type="sldImg"/>
          </p:nvPr>
        </p:nvSpPr>
        <p:spPr/>
      </p:sp>
      <p:sp>
        <p:nvSpPr>
          <p:cNvPr id="819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10</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73648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13A37-909D-497D-B971-ED5E4CCE23DF}" type="slidenum">
              <a:rPr lang="en-US" smtClean="0"/>
              <a:pPr>
                <a:defRPr/>
              </a:pPr>
              <a:t>11</a:t>
            </a:fld>
            <a:endParaRPr lang="en-US"/>
          </a:p>
        </p:txBody>
      </p:sp>
    </p:spTree>
    <p:extLst>
      <p:ext uri="{BB962C8B-B14F-4D97-AF65-F5344CB8AC3E}">
        <p14:creationId xmlns:p14="http://schemas.microsoft.com/office/powerpoint/2010/main" val="184386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13A37-909D-497D-B971-ED5E4CCE23DF}" type="slidenum">
              <a:rPr lang="en-US" smtClean="0"/>
              <a:pPr>
                <a:defRPr/>
              </a:pPr>
              <a:t>12</a:t>
            </a:fld>
            <a:endParaRPr lang="en-US"/>
          </a:p>
        </p:txBody>
      </p:sp>
    </p:spTree>
    <p:extLst>
      <p:ext uri="{BB962C8B-B14F-4D97-AF65-F5344CB8AC3E}">
        <p14:creationId xmlns:p14="http://schemas.microsoft.com/office/powerpoint/2010/main" val="440170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13A37-909D-497D-B971-ED5E4CCE23DF}" type="slidenum">
              <a:rPr lang="en-US" smtClean="0"/>
              <a:pPr>
                <a:defRPr/>
              </a:pPr>
              <a:t>13</a:t>
            </a:fld>
            <a:endParaRPr lang="en-US"/>
          </a:p>
        </p:txBody>
      </p:sp>
    </p:spTree>
    <p:extLst>
      <p:ext uri="{BB962C8B-B14F-4D97-AF65-F5344CB8AC3E}">
        <p14:creationId xmlns:p14="http://schemas.microsoft.com/office/powerpoint/2010/main" val="37493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a:solidFill>
                <a:schemeClr val="tx1"/>
              </a:solidFill>
              <a:effectLst/>
              <a:latin typeface="Arial"/>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7613A37-909D-497D-B971-ED5E4CCE23DF}" type="slidenum">
              <a:rPr kumimoji="0" lang="en-US" sz="13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14</a:t>
            </a:fld>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0623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15</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84122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16</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1744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17</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6626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18</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272290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19</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360456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2</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96690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20</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17108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21</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602413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13A37-909D-497D-B971-ED5E4CCE23DF}" type="slidenum">
              <a:rPr lang="en-US" smtClean="0"/>
              <a:pPr>
                <a:defRPr/>
              </a:pPr>
              <a:t>22</a:t>
            </a:fld>
            <a:endParaRPr lang="en-US"/>
          </a:p>
        </p:txBody>
      </p:sp>
    </p:spTree>
    <p:extLst>
      <p:ext uri="{BB962C8B-B14F-4D97-AF65-F5344CB8AC3E}">
        <p14:creationId xmlns:p14="http://schemas.microsoft.com/office/powerpoint/2010/main" val="3666371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13A37-909D-497D-B971-ED5E4CCE23DF}" type="slidenum">
              <a:rPr lang="en-US" smtClean="0"/>
              <a:pPr>
                <a:defRPr/>
              </a:pPr>
              <a:t>23</a:t>
            </a:fld>
            <a:endParaRPr lang="en-US"/>
          </a:p>
        </p:txBody>
      </p:sp>
    </p:spTree>
    <p:extLst>
      <p:ext uri="{BB962C8B-B14F-4D97-AF65-F5344CB8AC3E}">
        <p14:creationId xmlns:p14="http://schemas.microsoft.com/office/powerpoint/2010/main" val="1936912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13A37-909D-497D-B971-ED5E4CCE23DF}" type="slidenum">
              <a:rPr lang="en-US" smtClean="0"/>
              <a:pPr>
                <a:defRPr/>
              </a:pPr>
              <a:t>24</a:t>
            </a:fld>
            <a:endParaRPr lang="en-US"/>
          </a:p>
        </p:txBody>
      </p:sp>
    </p:spTree>
    <p:extLst>
      <p:ext uri="{BB962C8B-B14F-4D97-AF65-F5344CB8AC3E}">
        <p14:creationId xmlns:p14="http://schemas.microsoft.com/office/powerpoint/2010/main" val="2742497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13A37-909D-497D-B971-ED5E4CCE23DF}" type="slidenum">
              <a:rPr lang="en-US" smtClean="0"/>
              <a:pPr>
                <a:defRPr/>
              </a:pPr>
              <a:t>25</a:t>
            </a:fld>
            <a:endParaRPr lang="en-US"/>
          </a:p>
        </p:txBody>
      </p:sp>
    </p:spTree>
    <p:extLst>
      <p:ext uri="{BB962C8B-B14F-4D97-AF65-F5344CB8AC3E}">
        <p14:creationId xmlns:p14="http://schemas.microsoft.com/office/powerpoint/2010/main" val="3914332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26</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320624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27</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908493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28</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16855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29</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01699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3</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334280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30</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32604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31</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80750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32</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58439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33</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01443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34</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247177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35</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5531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36</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675517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37</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6504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38</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99182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0242" name="Rectangle 7"/>
          <p:cNvSpPr>
            <a:spLocks noGrp="1" noChangeArrowheads="1"/>
          </p:cNvSpPr>
          <p:nvPr>
            <p:ph type="sldNum" sz="quarter" idx="5"/>
          </p:nvPr>
        </p:nvSpPr>
        <p:spPr>
          <a:noFill/>
        </p:spPr>
        <p:txBody>
          <a:bodyPr/>
          <a:lstStyle/>
          <a:p>
            <a:fld id="{243DEE36-BA71-4FC5-8EAD-2A587501E829}" type="slidenum">
              <a:rPr lang="en-US">
                <a:solidFill>
                  <a:prstClr val="black"/>
                </a:solidFill>
              </a:rPr>
              <a:t>39</a:t>
            </a:fld>
          </a:p>
        </p:txBody>
      </p:sp>
      <p:sp>
        <p:nvSpPr>
          <p:cNvPr id="10243" name="Rectangle 2"/>
          <p:cNvSpPr>
            <a:spLocks noGrp="1" noRot="1" noChangeAspect="1" noChangeArrowheads="1" noTextEdit="1"/>
          </p:cNvSpPr>
          <p:nvPr>
            <p:ph type="sldImg"/>
          </p:nvPr>
        </p:nvSpPr>
        <p:spPr/>
      </p:sp>
      <p:sp>
        <p:nvSpPr>
          <p:cNvPr id="1024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4</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21205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1266" name="Rectangle 7"/>
          <p:cNvSpPr>
            <a:spLocks noGrp="1" noChangeArrowheads="1"/>
          </p:cNvSpPr>
          <p:nvPr>
            <p:ph type="sldNum" sz="quarter" idx="5"/>
          </p:nvPr>
        </p:nvSpPr>
        <p:spPr>
          <a:noFill/>
        </p:spPr>
        <p:txBody>
          <a:bodyPr/>
          <a:lstStyle/>
          <a:p>
            <a:fld id="{1DDAA57A-E777-4573-9F8E-8FE7ECD553CC}" type="slidenum">
              <a:rPr lang="en-US">
                <a:solidFill>
                  <a:prstClr val="black"/>
                </a:solidFill>
              </a:rPr>
              <a:t>40</a:t>
            </a:fld>
          </a:p>
        </p:txBody>
      </p:sp>
      <p:sp>
        <p:nvSpPr>
          <p:cNvPr id="11267" name="Rectangle 2"/>
          <p:cNvSpPr>
            <a:spLocks noGrp="1" noRot="1" noChangeAspect="1" noChangeArrowheads="1" noTextEdit="1"/>
          </p:cNvSpPr>
          <p:nvPr>
            <p:ph type="sldImg"/>
          </p:nvPr>
        </p:nvSpPr>
        <p:spPr/>
      </p:sp>
      <p:sp>
        <p:nvSpPr>
          <p:cNvPr id="1126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a:p>
        </p:txBody>
      </p:sp>
      <p:sp>
        <p:nvSpPr>
          <p:cNvPr id="4" name="Slide Number Placeholder 3"/>
          <p:cNvSpPr>
            <a:spLocks noGrp="1"/>
          </p:cNvSpPr>
          <p:nvPr>
            <p:ph type="sldNum" sz="quarter" idx="5"/>
          </p:nvPr>
        </p:nvSpPr>
        <p:spPr/>
        <p:txBody>
          <a:bodyPr/>
          <a:lstStyle/>
          <a:p>
            <a:pPr>
              <a:defRPr/>
            </a:pPr>
            <a:fld id="{67613A37-909D-497D-B971-ED5E4CCE23DF}" type="slidenum">
              <a:rPr lang="en-US" smtClean="0"/>
              <a:pPr>
                <a:defRPr/>
              </a:pPr>
              <a:t>5</a:t>
            </a:fld>
            <a:endParaRPr lang="en-US"/>
          </a:p>
        </p:txBody>
      </p:sp>
    </p:spTree>
    <p:extLst>
      <p:ext uri="{BB962C8B-B14F-4D97-AF65-F5344CB8AC3E}">
        <p14:creationId xmlns:p14="http://schemas.microsoft.com/office/powerpoint/2010/main" val="207784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6</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71511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13A37-909D-497D-B971-ED5E4CCE23DF}" type="slidenum">
              <a:rPr lang="en-US" smtClean="0"/>
              <a:pPr>
                <a:defRPr/>
              </a:pPr>
              <a:t>7</a:t>
            </a:fld>
            <a:endParaRPr lang="en-US"/>
          </a:p>
        </p:txBody>
      </p:sp>
    </p:spTree>
    <p:extLst>
      <p:ext uri="{BB962C8B-B14F-4D97-AF65-F5344CB8AC3E}">
        <p14:creationId xmlns:p14="http://schemas.microsoft.com/office/powerpoint/2010/main" val="317832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13A37-909D-497D-B971-ED5E4CCE23DF}" type="slidenum">
              <a:rPr lang="en-US" smtClean="0"/>
              <a:pPr>
                <a:defRPr/>
              </a:pPr>
              <a:t>8</a:t>
            </a:fld>
            <a:endParaRPr lang="en-US"/>
          </a:p>
        </p:txBody>
      </p:sp>
    </p:spTree>
    <p:extLst>
      <p:ext uri="{BB962C8B-B14F-4D97-AF65-F5344CB8AC3E}">
        <p14:creationId xmlns:p14="http://schemas.microsoft.com/office/powerpoint/2010/main" val="135000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218" name="Rectangle 7"/>
          <p:cNvSpPr>
            <a:spLocks noGrp="1" noChangeArrowheads="1"/>
          </p:cNvSpPr>
          <p:nvPr>
            <p:ph type="sldNum" sz="quarter" idx="5"/>
          </p:nvPr>
        </p:nvSpPr>
        <p:spPr>
          <a:noFill/>
        </p:spPr>
        <p:txBody>
          <a:bodyPr/>
          <a:lstStyle/>
          <a:p>
            <a:fld id="{36B7B7F5-3902-4610-903D-E89AE372FD1B}" type="slidenum">
              <a:rPr lang="en-US"/>
              <a:t>9</a:t>
            </a:fld>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89137012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Master" Target="../slideMasters/slideMaster4.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4.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4.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slideMaster" Target="../slideMasters/slideMaster4.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title" preserve="1">
  <p:cSld name="Title Slide">
    <p:spTree>
      <p:nvGrpSpPr>
        <p:cNvPr id="1" name=""/>
        <p:cNvGrpSpPr/>
        <p:nvPr/>
      </p:nvGrpSpPr>
      <p:grpSpPr>
        <a:xfrm>
          <a:off x="0" y="0"/>
          <a:ext cx="0" cy="0"/>
        </a:xfrm>
      </p:grpSpPr>
      <p:sp>
        <p:nvSpPr>
          <p:cNvPr id="4" name="Freeform 7"/>
          <p:cNvSpPr>
            <a:spLocks noChangeArrowheads="1"/>
          </p:cNvSpPr>
          <p:nvPr/>
        </p:nvSpPr>
        <p:spPr bwMode="auto">
          <a:xfrm>
            <a:off x="615950" y="696913"/>
            <a:ext cx="7924800" cy="1279525"/>
          </a:xfrm>
          <a:custGeom>
            <a:cxnLst>
              <a:cxn ang="0">
                <a:pos x="0" y="1000"/>
              </a:cxn>
              <a:cxn ang="0">
                <a:pos x="0" y="0"/>
              </a:cxn>
              <a:cxn ang="0">
                <a:pos x="1000" y="0"/>
              </a:cxn>
            </a:cxnLst>
            <a:rect l="0" t="0" r="r" b="b"/>
            <a:pathLst>
              <a:path w="1000" h="1000">
                <a:moveTo>
                  <a:pt x="0" y="1000"/>
                </a:moveTo>
                <a:lnTo>
                  <a:pt x="0" y="0"/>
                </a:lnTo>
                <a:lnTo>
                  <a:pt x="1000" y="0"/>
                </a:lnTo>
              </a:path>
            </a:pathLst>
          </a:custGeom>
          <a:noFill/>
          <a:ln w="28575" cap="flat" cmpd="sng">
            <a:solidFill>
              <a:srgbClr val="CC0000"/>
            </a:solidFill>
            <a:prstDash val="solid"/>
            <a:miter lim="800000"/>
          </a:ln>
        </p:spPr>
        <p:txBody>
          <a:bodyPr/>
          <a:lstStyle/>
          <a:p>
            <a:pPr>
              <a:defRPr/>
            </a:pPr>
            <a:endParaRPr lang="en-US"/>
          </a:p>
        </p:txBody>
      </p:sp>
      <p:sp>
        <p:nvSpPr>
          <p:cNvPr id="5" name="Line 8"/>
          <p:cNvSpPr>
            <a:spLocks noChangeShapeType="1"/>
          </p:cNvSpPr>
          <p:nvPr/>
        </p:nvSpPr>
        <p:spPr bwMode="auto">
          <a:xfrm>
            <a:off x="2027238" y="3205163"/>
            <a:ext cx="6513512" cy="0"/>
          </a:xfrm>
          <a:prstGeom prst="line">
            <a:avLst/>
          </a:prstGeom>
          <a:noFill/>
          <a:ln w="22225">
            <a:solidFill>
              <a:srgbClr val="CC0000"/>
            </a:solidFill>
            <a:round/>
          </a:ln>
          <a:effectLst/>
        </p:spPr>
        <p:txBody>
          <a:bodyPr/>
          <a:lstStyle/>
          <a:p>
            <a:pPr>
              <a:defRPr/>
            </a:pPr>
            <a:endParaRPr lang="en-US"/>
          </a:p>
        </p:txBody>
      </p:sp>
      <p:sp>
        <p:nvSpPr>
          <p:cNvPr id="11266" name="Rectangle 2"/>
          <p:cNvSpPr>
            <a:spLocks noGrp="1" noChangeArrowheads="1"/>
          </p:cNvSpPr>
          <p:nvPr>
            <p:ph type="ctrTitle"/>
          </p:nvPr>
        </p:nvSpPr>
        <p:spPr>
          <a:xfrm>
            <a:off x="731838" y="852488"/>
            <a:ext cx="7808912" cy="1668462"/>
          </a:xfrm>
        </p:spPr>
        <p:txBody>
          <a:bodyPr/>
          <a:lstStyle>
            <a:lvl1pPr>
              <a:defRPr sz="5000"/>
            </a:lvl1pPr>
          </a:lstStyle>
          <a:p>
            <a:r>
              <a:rPr lang="en-US" altLang="en-US"/>
              <a:t>Click to edit Master title style</a:t>
            </a:r>
          </a:p>
        </p:txBody>
      </p:sp>
      <p:sp>
        <p:nvSpPr>
          <p:cNvPr id="11267" name="Rectangle 3"/>
          <p:cNvSpPr>
            <a:spLocks noGrp="1" noChangeArrowheads="1"/>
          </p:cNvSpPr>
          <p:nvPr>
            <p:ph type="subTitle" idx="1"/>
          </p:nvPr>
        </p:nvSpPr>
        <p:spPr>
          <a:xfrm>
            <a:off x="1987550" y="3309938"/>
            <a:ext cx="6553200" cy="1533525"/>
          </a:xfrm>
        </p:spPr>
        <p:txBody>
          <a:bodyPr/>
          <a:lstStyle>
            <a:lvl1pPr marL="0" indent="0">
              <a:buFont typeface="Wingdings" pitchFamily="2" charset="2"/>
              <a:buNone/>
              <a:defRPr sz="3000"/>
            </a:lvl1pPr>
          </a:lstStyle>
          <a:p>
            <a:r>
              <a:rPr lang="en-US" altLang="en-US"/>
              <a:t>Click to edit Master subtitle style</a:t>
            </a:r>
          </a:p>
        </p:txBody>
      </p:sp>
      <p:sp>
        <p:nvSpPr>
          <p:cNvPr id="8" name="Rectangle 6"/>
          <p:cNvSpPr>
            <a:spLocks noGrp="1" noChangeArrowheads="1"/>
          </p:cNvSpPr>
          <p:nvPr>
            <p:ph type="sldNum" sz="quarter" idx="12"/>
          </p:nvPr>
        </p:nvSpPr>
        <p:spPr/>
        <p:txBody>
          <a:bodyPr/>
          <a:lstStyle>
            <a:lvl1pPr>
              <a:defRPr smtClean="0"/>
            </a:lvl1pPr>
          </a:lstStyle>
          <a:p>
            <a:pPr>
              <a:defRPr/>
            </a:pPr>
            <a:fld id="{A01B1E1B-DA7F-4B08-B39B-83EDC19ECD9D}" type="slidenum">
              <a:rPr lang="en-US" altLang="en-US"/>
              <a:pPr>
                <a:defRPr/>
              </a:pPr>
              <a:t>‹#›</a:t>
            </a:fld>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p:txBody>
          <a:bodyPr/>
          <a:lstStyle>
            <a:lvl1pPr>
              <a:defRPr/>
            </a:lvl1pPr>
          </a:lstStyle>
          <a:p>
            <a:pPr>
              <a:defRPr/>
            </a:pPr>
            <a:fld id="{D2288054-B854-40CA-BA3B-7AC6E0EEB769}" type="slidenum">
              <a:rPr lang="en-US" altLang="en-US"/>
              <a:pPr>
                <a:defRPr/>
              </a:pPr>
              <a:t>‹#›</a:t>
            </a:fld>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p:txBody>
          <a:bodyPr/>
          <a:lstStyle>
            <a:lvl1pPr>
              <a:defRPr/>
            </a:lvl1pPr>
          </a:lstStyle>
          <a:p>
            <a:pPr>
              <a:defRPr/>
            </a:pPr>
            <a:fld id="{61740FDA-19DE-4BF4-ACE8-94FC4DB51465}" type="slidenum">
              <a:rPr lang="en-US" altLang="en-US"/>
              <a:pPr>
                <a:defRPr/>
              </a:pPr>
              <a:t>‹#›</a:t>
            </a:fld>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AndObj" preserve="1">
  <p:cSld name="Title, Text, and Content">
    <p:spTree>
      <p:nvGrpSpPr>
        <p:cNvPr id="1" name=""/>
        <p:cNvGrpSpPr/>
        <p:nvPr/>
      </p:nvGrpSpPr>
      <p:grpSpPr>
        <a:xfrm>
          <a:off x="0" y="0"/>
          <a: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pPr>
              <a:defRPr/>
            </a:pPr>
            <a:fld id="{ABCEE939-C8D3-4B98-AA21-9B94E71505FA}" type="slidenum">
              <a:rPr lang="en-US" altLang="en-US"/>
              <a:pPr>
                <a:defRPr/>
              </a:pPr>
              <a:t>‹#›</a:t>
            </a:fld>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3A7F45B-A970-461C-9873-4A6535AF941A}" type="slidenum">
              <a:rPr lang="en-US" altLang="en-US">
                <a:solidFill>
                  <a:srgbClr val="000000"/>
                </a:solidFill>
              </a:rPr>
              <a:pPr>
                <a:defRPr/>
              </a:pPr>
              <a:t>‹#›</a:t>
            </a:fld>
          </a:p>
        </p:txBody>
      </p:sp>
    </p:spTree>
    <p:extLst>
      <p:ext uri="{BB962C8B-B14F-4D97-AF65-F5344CB8AC3E}">
        <p14:creationId xmlns:p14="http://schemas.microsoft.com/office/powerpoint/2010/main" val="382691207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AndObj" preserve="1">
  <p:cSld name="Title, Text, and Content">
    <p:spTree>
      <p:nvGrpSpPr>
        <p:cNvPr id="1" name=""/>
        <p:cNvGrpSpPr/>
        <p:nvPr/>
      </p:nvGrpSpPr>
      <p:grpSpPr>
        <a:xfrm>
          <a:off x="0" y="0"/>
          <a: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BCEE939-C8D3-4B98-AA21-9B94E71505FA}" type="slidenum">
              <a:rPr lang="en-US" altLang="en-US">
                <a:solidFill>
                  <a:srgbClr val="000000"/>
                </a:solidFill>
              </a:rPr>
              <a:pPr>
                <a:defRPr/>
              </a:pPr>
              <a:t>‹#›</a:t>
            </a:fld>
          </a:p>
        </p:txBody>
      </p:sp>
    </p:spTree>
    <p:extLst>
      <p:ext uri="{BB962C8B-B14F-4D97-AF65-F5344CB8AC3E}">
        <p14:creationId xmlns:p14="http://schemas.microsoft.com/office/powerpoint/2010/main" val="305000641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 Center">
    <p:spTree>
      <p:nvGrpSpPr>
        <p:cNvPr id="1" name=""/>
        <p:cNvGrpSpPr/>
        <p:nvPr/>
      </p:nvGrpSpPr>
      <p:grpSpPr>
        <a:xfrm>
          <a:off x="0" y="0"/>
          <a:ext cx="0" cy="0"/>
        </a:xfrm>
      </p:grpSpPr>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Picture 5">
            <a:extLst>
              <a:ext uri="{FF2B5EF4-FFF2-40B4-BE49-F238E27FC236}">
                <a16:creationId xmlns:a16="http://schemas.microsoft.com/office/drawing/2014/main" id="{B9D2C12F-0E71-8B4D-AD83-B24052BB57F2}"/>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77230"/>
            <a:ext cx="1168743" cy="7012460"/>
          </a:xfrm>
          <a:prstGeom prst="rect">
            <a:avLst/>
          </a:prstGeom>
        </p:spPr>
      </p:pic>
      <p:sp>
        <p:nvSpPr>
          <p:cNvPr id="7" name="2019">
            <a:extLst>
              <a:ext uri="{FF2B5EF4-FFF2-40B4-BE49-F238E27FC236}">
                <a16:creationId xmlns:a16="http://schemas.microsoft.com/office/drawing/2014/main" id="{7A016CC3-BC5C-1F42-87E6-1F930391E306}"/>
              </a:ext>
            </a:extLst>
          </p:cNvPr>
          <p:cNvSpPr txBox="1"/>
          <p:nvPr userDrawn="1"/>
        </p:nvSpPr>
        <p:spPr>
          <a:xfrm rot="16200000">
            <a:off x="693830" y="1683875"/>
            <a:ext cx="2802782" cy="787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l">
              <a:lnSpc>
                <a:spcPct val="90000"/>
              </a:lnSpc>
              <a:defRPr sz="13500" b="0">
                <a:solidFill>
                  <a:srgbClr val="193D66"/>
                </a:solidFill>
                <a:latin typeface="Lato Black"/>
                <a:ea typeface="Lato Black"/>
                <a:cs typeface="Lato Black"/>
                <a:sym typeface="Lato Black"/>
              </a:defRPr>
            </a:lvl1pPr>
          </a:lstStyle>
          <a:p>
            <a:endParaRPr sz="5063">
              <a:solidFill>
                <a:srgbClr val="152E54"/>
              </a:solidFill>
            </a:endParaRPr>
          </a:p>
        </p:txBody>
      </p:sp>
      <p:pic>
        <p:nvPicPr>
          <p:cNvPr id="8" name="Thor-Logo-white.pdf" descr="Thor-Logo-white.pdf">
            <a:extLst>
              <a:ext uri="{FF2B5EF4-FFF2-40B4-BE49-F238E27FC236}">
                <a16:creationId xmlns:a16="http://schemas.microsoft.com/office/drawing/2014/main" id="{53C0FDF8-ED7C-EB4E-81D6-A6FD08C76283}"/>
              </a:ext>
            </a:extLst>
          </p:cNvPr>
          <p:cNvPicPr>
            <a:picLocks noChangeAspect="1"/>
          </p:cNvPicPr>
          <p:nvPr userDrawn="1"/>
        </p:nvPicPr>
        <p:blipFill>
          <a:blip r:embed="rId2"/>
          <a:stretch>
            <a:fillRect/>
          </a:stretch>
        </p:blipFill>
        <p:spPr>
          <a:xfrm rot="16200000">
            <a:off x="-2365598" y="3181626"/>
            <a:ext cx="5899938" cy="486336"/>
          </a:xfrm>
          <a:prstGeom prst="rect">
            <a:avLst/>
          </a:prstGeom>
          <a:ln w="12700">
            <a:miter lim="400000"/>
          </a:ln>
        </p:spPr>
      </p:pic>
      <p:sp>
        <p:nvSpPr>
          <p:cNvPr id="9" name="Line">
            <a:extLst>
              <a:ext uri="{FF2B5EF4-FFF2-40B4-BE49-F238E27FC236}">
                <a16:creationId xmlns:a16="http://schemas.microsoft.com/office/drawing/2014/main" id="{60E4CA68-5C0C-0D41-B0DF-6C6D826314A4}"/>
              </a:ext>
            </a:extLst>
          </p:cNvPr>
          <p:cNvSpPr/>
          <p:nvPr userDrawn="1"/>
        </p:nvSpPr>
        <p:spPr>
          <a:xfrm flipV="1">
            <a:off x="2520298" y="1518576"/>
            <a:ext cx="8590" cy="3660253"/>
          </a:xfrm>
          <a:prstGeom prst="line">
            <a:avLst/>
          </a:prstGeom>
          <a:ln w="50800">
            <a:solidFill>
              <a:srgbClr val="193D66"/>
            </a:solidFill>
            <a:miter lim="400000"/>
          </a:ln>
        </p:spPr>
        <p:txBody>
          <a:bodyPr lIns="26789" tIns="26789" rIns="26789" bIns="26789" anchor="ctr"/>
          <a:lstStyle/>
          <a:p>
            <a:pPr>
              <a:defRPr sz="3000" b="0">
                <a:solidFill>
                  <a:srgbClr val="FFFFFF"/>
                </a:solidFill>
                <a:latin typeface="+mn-lt"/>
                <a:ea typeface="+mn-ea"/>
                <a:cs typeface="+mn-cs"/>
                <a:sym typeface="Helvetica Neue Medium"/>
              </a:defRPr>
            </a:pPr>
            <a:endParaRPr sz="1125"/>
          </a:p>
        </p:txBody>
      </p:sp>
      <p:sp>
        <p:nvSpPr>
          <p:cNvPr id="3" name="Text Placeholder 2">
            <a:extLst>
              <a:ext uri="{FF2B5EF4-FFF2-40B4-BE49-F238E27FC236}">
                <a16:creationId xmlns:a16="http://schemas.microsoft.com/office/drawing/2014/main" id="{B1D524AB-7482-EC4B-804A-93F1FD694A85}"/>
              </a:ext>
            </a:extLst>
          </p:cNvPr>
          <p:cNvSpPr>
            <a:spLocks noGrp="1"/>
          </p:cNvSpPr>
          <p:nvPr>
            <p:ph type="body" sz="quarter" idx="10" hasCustomPrompt="1"/>
          </p:nvPr>
        </p:nvSpPr>
        <p:spPr>
          <a:xfrm>
            <a:off x="2798518" y="1518576"/>
            <a:ext cx="5215624" cy="3660253"/>
          </a:xfrm>
        </p:spPr>
        <p:txBody>
          <a:bodyPr anchor="t">
            <a:noAutofit/>
          </a:bodyPr>
          <a:lstStyle>
            <a:lvl1pPr marL="0" indent="0">
              <a:buNone/>
              <a:defRPr sz="6338" b="1" i="0" baseline="0">
                <a:solidFill>
                  <a:srgbClr val="152E54"/>
                </a:solidFill>
                <a:latin typeface="Lato Black"/>
              </a:defRPr>
            </a:lvl1pPr>
          </a:lstStyle>
          <a:p>
            <a:pPr lvl="0"/>
            <a:r>
              <a:rPr lang="en-US"/>
              <a:t>Title Here</a:t>
            </a:r>
          </a:p>
        </p:txBody>
      </p:sp>
    </p:spTree>
    <p:extLst>
      <p:ext uri="{BB962C8B-B14F-4D97-AF65-F5344CB8AC3E}">
        <p14:creationId xmlns:p14="http://schemas.microsoft.com/office/powerpoint/2010/main" val="66610706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8" fill="hold" grpId="0" nodeType="afterEffect">
                                  <p:stCondLst>
                                    <p:cond delay="0"/>
                                  </p:stCondLst>
                                  <p:childTnLst>
                                    <p:set>
                                      <p:cBhvr>
                                        <p:cTn id="7" fill="hold"/>
                                        <p:tgtEl>
                                          <p:spTgt spid="9"/>
                                        </p:tgtEl>
                                        <p:attrNameLst>
                                          <p:attrName>style.visibility</p:attrName>
                                        </p:attrNameLst>
                                      </p:cBhvr>
                                      <p:to>
                                        <p:strVal val="visible"/>
                                      </p:to>
                                    </p:set>
                                    <p:anim calcmode="lin" valueType="num">
                                      <p:cBhvr>
                                        <p:cTn id="8" dur="600" fill="hold"/>
                                        <p:tgtEl>
                                          <p:spTgt spid="9"/>
                                        </p:tgtEl>
                                        <p:attrNameLst>
                                          <p:attrName>ppt_x</p:attrName>
                                        </p:attrNameLst>
                                      </p:cBhvr>
                                      <p:tavLst>
                                        <p:tav tm="0">
                                          <p:val>
                                            <p:strVal val="0-#ppt_w/2"/>
                                          </p:val>
                                        </p:tav>
                                        <p:tav tm="100000">
                                          <p:val>
                                            <p:strVal val="#ppt_x"/>
                                          </p:val>
                                        </p:tav>
                                      </p:tavLst>
                                    </p:anim>
                                    <p:anim calcmode="lin" valueType="num">
                                      <p:cBhvr>
                                        <p:cTn id="9" dur="6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dvAuto="0"/>
    </p:bldLst>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mp; Bullets">
    <p:spTree>
      <p:nvGrpSpPr>
        <p:cNvPr id="1" name=""/>
        <p:cNvGrpSpPr/>
        <p:nvPr/>
      </p:nvGrpSpPr>
      <p:grpSpPr>
        <a:xfrm>
          <a:off x="0" y="0"/>
          <a:ext cx="0" cy="0"/>
        </a:xfrm>
      </p:grpSpPr>
      <p:sp>
        <p:nvSpPr>
          <p:cNvPr id="6" name="Rectangle">
            <a:extLst>
              <a:ext uri="{FF2B5EF4-FFF2-40B4-BE49-F238E27FC236}">
                <a16:creationId xmlns:a16="http://schemas.microsoft.com/office/drawing/2014/main" id="{AE96B90C-2B29-0249-9E83-34A6F1615ED1}"/>
              </a:ext>
            </a:extLst>
          </p:cNvPr>
          <p:cNvSpPr/>
          <p:nvPr userDrawn="1"/>
        </p:nvSpPr>
        <p:spPr>
          <a:xfrm>
            <a:off x="305830" y="9283"/>
            <a:ext cx="7974840" cy="6206692"/>
          </a:xfrm>
          <a:prstGeom prst="rect">
            <a:avLst/>
          </a:prstGeom>
          <a:solidFill>
            <a:srgbClr val="FFFFFF"/>
          </a:solidFill>
          <a:ln w="12700">
            <a:miter lim="400000"/>
          </a:ln>
        </p:spPr>
        <p:txBody>
          <a:bodyPr lIns="26789" tIns="26789" rIns="26789" bIns="26789" anchor="ctr"/>
          <a:lstStyle/>
          <a:p>
            <a:pPr>
              <a:defRPr sz="3000" b="0">
                <a:solidFill>
                  <a:srgbClr val="FFFFFF"/>
                </a:solidFill>
                <a:latin typeface="+mn-lt"/>
                <a:ea typeface="+mn-ea"/>
                <a:cs typeface="+mn-cs"/>
                <a:sym typeface="Helvetica Neue Medium"/>
              </a:defRPr>
            </a:pPr>
            <a:endParaRPr sz="1125" b="0" i="0">
              <a:latin typeface="Lato" panose="020f0502020204030203" pitchFamily="34" charset="77"/>
            </a:endParaRPr>
          </a:p>
        </p:txBody>
      </p:sp>
      <p:pic>
        <p:nvPicPr>
          <p:cNvPr id="8" name="Thor-Logo-blue.pdf" descr="Thor-Logo-blue.pdf">
            <a:extLst>
              <a:ext uri="{FF2B5EF4-FFF2-40B4-BE49-F238E27FC236}">
                <a16:creationId xmlns:a16="http://schemas.microsoft.com/office/drawing/2014/main" id="{E4557DA9-F581-B641-8E1F-104271710E84}"/>
              </a:ext>
            </a:extLst>
          </p:cNvPr>
          <p:cNvPicPr>
            <a:picLocks noChangeAspect="1"/>
          </p:cNvPicPr>
          <p:nvPr userDrawn="1"/>
        </p:nvPicPr>
        <p:blipFill>
          <a:blip r:embed="rId1"/>
          <a:stretch>
            <a:fillRect/>
          </a:stretch>
        </p:blipFill>
        <p:spPr>
          <a:xfrm>
            <a:off x="5383795" y="5555497"/>
            <a:ext cx="2680358" cy="392789"/>
          </a:xfrm>
          <a:prstGeom prst="rect">
            <a:avLst/>
          </a:prstGeom>
          <a:ln w="12700">
            <a:miter lim="400000"/>
          </a:ln>
        </p:spPr>
      </p:pic>
      <p:sp>
        <p:nvSpPr>
          <p:cNvPr id="9" name="Rectangle 8">
            <a:extLst>
              <a:ext uri="{FF2B5EF4-FFF2-40B4-BE49-F238E27FC236}">
                <a16:creationId xmlns:a16="http://schemas.microsoft.com/office/drawing/2014/main" id="{03934FC8-B5CC-2041-87F0-7F835F9C1D78}"/>
              </a:ext>
            </a:extLst>
          </p:cNvPr>
          <p:cNvSpPr/>
          <p:nvPr userDrawn="1"/>
        </p:nvSpPr>
        <p:spPr>
          <a:xfrm>
            <a:off x="-9268" y="3292890"/>
            <a:ext cx="315098" cy="227226"/>
          </a:xfrm>
          <a:prstGeom prst="rect">
            <a:avLst/>
          </a:prstGeom>
          <a:solidFill>
            <a:srgbClr val="152E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marR="0" indent="0" algn="ctr" defTabSz="308074" rtl="0" fontAlgn="auto" latinLnBrk="0" hangingPunct="0">
              <a:lnSpc>
                <a:spcPct val="100000"/>
              </a:lnSpc>
              <a:spcBef>
                <a:spcPct val="0"/>
              </a:spcBef>
              <a:spcAft>
                <a:spcPct val="0"/>
              </a:spcAft>
              <a:buClrTx/>
              <a:buSzTx/>
              <a:buFontTx/>
              <a:buNone/>
            </a:pPr>
            <a:endParaRPr kumimoji="0" lang="en-US" sz="1125"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Title Text">
            <a:extLst>
              <a:ext uri="{FF2B5EF4-FFF2-40B4-BE49-F238E27FC236}">
                <a16:creationId xmlns:a16="http://schemas.microsoft.com/office/drawing/2014/main" id="{11F3DB60-8633-47FD-9A0B-6B3EC252C1E0}"/>
              </a:ext>
            </a:extLst>
          </p:cNvPr>
          <p:cNvSpPr txBox="1">
            <a:spLocks noGrp="1"/>
          </p:cNvSpPr>
          <p:nvPr>
            <p:ph type="title"/>
          </p:nvPr>
        </p:nvSpPr>
        <p:spPr>
          <a:xfrm>
            <a:off x="1254868" y="839761"/>
            <a:ext cx="6397227" cy="772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a:t>Title Text</a:t>
            </a:r>
          </a:p>
        </p:txBody>
      </p:sp>
      <p:sp>
        <p:nvSpPr>
          <p:cNvPr id="13" name="Thorsteinssons  is Canada's largest law firm practicing exclusively in tax. Our lawyers are consistently recognized among Canada's leading tax practitioners. We provide tax advice of the highest quality to clients around the world and are known for our skillful work in highly complex matters. Our close client relationships afford us the  in-depth understanding of our clients' businesses that is necessary  to deliver the quality of service and advice they demand.">
            <a:extLst>
              <a:ext uri="{FF2B5EF4-FFF2-40B4-BE49-F238E27FC236}">
                <a16:creationId xmlns:a16="http://schemas.microsoft.com/office/drawing/2014/main" id="{8F8EEBE0-9086-4714-A4DB-6BC1EB0A0A6B}"/>
              </a:ext>
            </a:extLst>
          </p:cNvPr>
          <p:cNvSpPr txBox="1">
            <a:spLocks noGrp="1"/>
          </p:cNvSpPr>
          <p:nvPr>
            <p:ph type="subTitle" sz="half" idx="4294967295" hasCustomPrompt="1"/>
          </p:nvPr>
        </p:nvSpPr>
        <p:spPr>
          <a:xfrm>
            <a:off x="1254869" y="1857085"/>
            <a:ext cx="6397227" cy="3518270"/>
          </a:xfrm>
          <a:prstGeom prst="rect">
            <a:avLst/>
          </a:prstGeom>
        </p:spPr>
        <p:txBody>
          <a:bodyPr lIns="76200" tIns="76200" rIns="76200" bIns="76200" anchor="t" anchorCtr="0">
            <a:noAutofit/>
          </a:bodyPr>
          <a:lstStyle>
            <a:lvl1pPr marL="0" indent="0" algn="l">
              <a:lnSpc>
                <a:spcPts val="2550"/>
              </a:lnSpc>
              <a:buNone/>
              <a:defRPr sz="4400">
                <a:solidFill>
                  <a:srgbClr val="193D66"/>
                </a:solidFill>
                <a:latin typeface="Lato Regular"/>
                <a:sym typeface="Lato Regular"/>
              </a:defRPr>
            </a:lvl1pPr>
          </a:lstStyle>
          <a:p>
            <a:pPr marL="0" indent="0" algn="l">
              <a:lnSpc>
                <a:spcPts val="6800"/>
              </a:lnSpc>
              <a:buNone/>
              <a:defRPr sz="4400">
                <a:solidFill>
                  <a:srgbClr val="193D66"/>
                </a:solidFill>
                <a:latin typeface="Lato Regular"/>
                <a:ea typeface="Lato Regular"/>
                <a:cs typeface="Lato Regular"/>
                <a:sym typeface="Lato Regular"/>
              </a:defRPr>
            </a:pPr>
            <a:r>
              <a:rPr lang="en-US" sz="1463"/>
              <a:t>Body here</a:t>
            </a:r>
            <a:endParaRPr sz="1463"/>
          </a:p>
        </p:txBody>
      </p:sp>
    </p:spTree>
    <p:extLst>
      <p:ext uri="{BB962C8B-B14F-4D97-AF65-F5344CB8AC3E}">
        <p14:creationId xmlns:p14="http://schemas.microsoft.com/office/powerpoint/2010/main" val="11045284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00"/>
                            </p:stCondLst>
                          </p:cTn>
                        </p:par>
                        <p:par>
                          <p:cTn id="5" fill="hold" nodeType="afterGroup">
                            <p:stCondLst>
                              <p:cond delay="0"/>
                            </p:stCondLst>
                            <p:childTnLst>
                              <p:par>
                                <p:cTn id="6" presetID="9" presetClass="entr" presetSubtype="0" fill="hold" grpId="0" nodeType="afterEffect">
                                  <p:stCondLst>
                                    <p:cond delay="200"/>
                                  </p:stCondLst>
                                  <p:iterate type="wd">
                                    <p:tmPct val="0"/>
                                  </p:iterate>
                                  <p:childTnLst>
                                    <p:set>
                                      <p:cBhvr>
                                        <p:cTn id="7" fill="hold"/>
                                        <p:tgtEl>
                                          <p:spTgt spid="13"/>
                                        </p:tgtEl>
                                        <p:attrNameLst>
                                          <p:attrName>style.visibility</p:attrName>
                                        </p:attrNameLst>
                                      </p:cBhvr>
                                      <p:to>
                                        <p:strVal val="visible"/>
                                      </p:to>
                                    </p:set>
                                    <p:animEffect transition="in" filter="dissolve">
                                      <p:cBhvr>
                                        <p:cTn id="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dvAuto="0"/>
    </p:bldLst>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Bullets &amp; Photo">
    <p:spTree>
      <p:nvGrpSpPr>
        <p:cNvPr id="1" name=""/>
        <p:cNvGrpSpPr/>
        <p:nvPr/>
      </p:nvGrpSpPr>
      <p:grpSpPr>
        <a:xfrm>
          <a:off x="0" y="0"/>
          <a:ext cx="0" cy="0"/>
        </a:xfrm>
      </p:grpSpPr>
      <p:sp>
        <p:nvSpPr>
          <p:cNvPr id="7" name="Rectangle">
            <a:extLst>
              <a:ext uri="{FF2B5EF4-FFF2-40B4-BE49-F238E27FC236}">
                <a16:creationId xmlns:a16="http://schemas.microsoft.com/office/drawing/2014/main" id="{75D650A1-69FD-9348-B494-D9E260972186}"/>
              </a:ext>
            </a:extLst>
          </p:cNvPr>
          <p:cNvSpPr/>
          <p:nvPr userDrawn="1"/>
        </p:nvSpPr>
        <p:spPr>
          <a:xfrm>
            <a:off x="1449437" y="825946"/>
            <a:ext cx="7694563" cy="6032054"/>
          </a:xfrm>
          <a:prstGeom prst="rect">
            <a:avLst/>
          </a:prstGeom>
          <a:solidFill>
            <a:srgbClr val="FFFFFF"/>
          </a:solidFill>
          <a:ln w="12700">
            <a:miter lim="400000"/>
          </a:ln>
        </p:spPr>
        <p:txBody>
          <a:bodyPr lIns="26789" tIns="26789" rIns="26789" bIns="26789" anchor="ctr"/>
          <a:lstStyle/>
          <a:p>
            <a:pPr>
              <a:defRPr sz="3000" b="0">
                <a:solidFill>
                  <a:srgbClr val="FFFFFF"/>
                </a:solidFill>
                <a:latin typeface="+mn-lt"/>
                <a:ea typeface="+mn-ea"/>
                <a:cs typeface="+mn-cs"/>
                <a:sym typeface="Helvetica Neue Medium"/>
              </a:defRPr>
            </a:pPr>
            <a:endParaRPr sz="1125" b="0" i="0">
              <a:latin typeface="Lato" panose="020f0502020204030203" pitchFamily="34" charset="77"/>
            </a:endParaRPr>
          </a:p>
        </p:txBody>
      </p:sp>
      <p:pic>
        <p:nvPicPr>
          <p:cNvPr id="8" name="Thor-Logo-blue.pdf" descr="Thor-Logo-blue.pdf">
            <a:extLst>
              <a:ext uri="{FF2B5EF4-FFF2-40B4-BE49-F238E27FC236}">
                <a16:creationId xmlns:a16="http://schemas.microsoft.com/office/drawing/2014/main" id="{D85EA305-2B87-F54E-BDFA-76C6CBDDC02C}"/>
              </a:ext>
            </a:extLst>
          </p:cNvPr>
          <p:cNvPicPr>
            <a:picLocks noChangeAspect="1"/>
          </p:cNvPicPr>
          <p:nvPr userDrawn="1"/>
        </p:nvPicPr>
        <p:blipFill>
          <a:blip r:embed="rId1"/>
          <a:stretch>
            <a:fillRect/>
          </a:stretch>
        </p:blipFill>
        <p:spPr>
          <a:xfrm>
            <a:off x="6197271" y="6229806"/>
            <a:ext cx="2680358" cy="392789"/>
          </a:xfrm>
          <a:prstGeom prst="rect">
            <a:avLst/>
          </a:prstGeom>
          <a:ln w="12700">
            <a:miter lim="400000"/>
          </a:ln>
        </p:spPr>
      </p:pic>
      <p:sp>
        <p:nvSpPr>
          <p:cNvPr id="9" name="Our team of highly skilled lawyers work together to provide a fully integrated approach to servicing our clients' needs and solving their problems. By restricting our practice to tax we are better able to deliver the level of skill and attention demanded by our clients. Our goal throughout is to provide our clients with valuable solutions in a timely and efficient manner.">
            <a:extLst>
              <a:ext uri="{FF2B5EF4-FFF2-40B4-BE49-F238E27FC236}">
                <a16:creationId xmlns:a16="http://schemas.microsoft.com/office/drawing/2014/main" id="{B2E45EEF-7937-BF47-9EA1-B2BAB7FD5D3B}"/>
              </a:ext>
            </a:extLst>
          </p:cNvPr>
          <p:cNvSpPr txBox="1"/>
          <p:nvPr userDrawn="1"/>
        </p:nvSpPr>
        <p:spPr>
          <a:xfrm>
            <a:off x="1905000" y="1316378"/>
            <a:ext cx="6634843" cy="34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575" tIns="28575" rIns="28575" bIns="28575">
            <a:spAutoFit/>
          </a:bodyPr>
          <a:lstStyle/>
          <a:p>
            <a:pPr algn="l">
              <a:lnSpc>
                <a:spcPts val="2550"/>
              </a:lnSpc>
              <a:defRPr sz="6100" b="0">
                <a:solidFill>
                  <a:srgbClr val="193D66"/>
                </a:solidFill>
                <a:latin typeface="Lato Black"/>
                <a:ea typeface="Lato Black"/>
                <a:cs typeface="Lato Black"/>
                <a:sym typeface="Lato Black"/>
              </a:defRPr>
            </a:pPr>
            <a:endParaRPr sz="1350">
              <a:latin typeface="Lato Regular"/>
              <a:ea typeface="Lato Regular"/>
              <a:cs typeface="Lato Regular"/>
              <a:sym typeface="Lato Regular"/>
            </a:endParaRPr>
          </a:p>
        </p:txBody>
      </p:sp>
      <p:sp>
        <p:nvSpPr>
          <p:cNvPr id="22" name="Rectangle 21">
            <a:extLst>
              <a:ext uri="{FF2B5EF4-FFF2-40B4-BE49-F238E27FC236}">
                <a16:creationId xmlns:a16="http://schemas.microsoft.com/office/drawing/2014/main" id="{B18E50D1-18F7-4844-99C8-C6F0BFD32F25}"/>
              </a:ext>
            </a:extLst>
          </p:cNvPr>
          <p:cNvSpPr/>
          <p:nvPr userDrawn="1"/>
        </p:nvSpPr>
        <p:spPr>
          <a:xfrm>
            <a:off x="-9268" y="3315388"/>
            <a:ext cx="315098" cy="227226"/>
          </a:xfrm>
          <a:prstGeom prst="rect">
            <a:avLst/>
          </a:prstGeom>
          <a:solidFill>
            <a:srgbClr val="152E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marR="0" indent="0" algn="ctr" defTabSz="308074" rtl="0" fontAlgn="auto" latinLnBrk="0" hangingPunct="0">
              <a:lnSpc>
                <a:spcPct val="100000"/>
              </a:lnSpc>
              <a:spcBef>
                <a:spcPct val="0"/>
              </a:spcBef>
              <a:spcAft>
                <a:spcPct val="0"/>
              </a:spcAft>
              <a:buClrTx/>
              <a:buSzTx/>
              <a:buFontTx/>
              <a:buNone/>
            </a:pPr>
            <a:endParaRPr kumimoji="0" lang="en-US" sz="1125"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Thorsteinssons  is Canada's largest law firm practicing exclusively in tax. Our lawyers are consistently recognized among Canada's leading tax practitioners. We provide tax advice of the highest quality to clients around the world and are known for our skillful work in highly complex matters. Our close client relationships afford us the  in-depth understanding of our clients' businesses that is necessary  to deliver the quality of service and advice they demand.">
            <a:extLst>
              <a:ext uri="{FF2B5EF4-FFF2-40B4-BE49-F238E27FC236}">
                <a16:creationId xmlns:a16="http://schemas.microsoft.com/office/drawing/2014/main" id="{2D454C10-69C7-B647-BBEB-AC0F5881292F}"/>
              </a:ext>
            </a:extLst>
          </p:cNvPr>
          <p:cNvSpPr txBox="1">
            <a:spLocks noGrp="1"/>
          </p:cNvSpPr>
          <p:nvPr>
            <p:ph type="subTitle" sz="half" idx="4294967295" hasCustomPrompt="1"/>
          </p:nvPr>
        </p:nvSpPr>
        <p:spPr>
          <a:xfrm>
            <a:off x="2044048" y="2240525"/>
            <a:ext cx="6236622" cy="3518270"/>
          </a:xfrm>
          <a:prstGeom prst="rect">
            <a:avLst/>
          </a:prstGeom>
        </p:spPr>
        <p:txBody>
          <a:bodyPr lIns="76200" tIns="76200" rIns="76200" bIns="76200" anchor="t" anchorCtr="0">
            <a:noAutofit/>
          </a:bodyPr>
          <a:lstStyle>
            <a:lvl1pPr marL="0" indent="0" algn="l">
              <a:lnSpc>
                <a:spcPts val="2550"/>
              </a:lnSpc>
              <a:buNone/>
              <a:defRPr sz="4400">
                <a:solidFill>
                  <a:srgbClr val="193D66"/>
                </a:solidFill>
                <a:latin typeface="Lato Regular"/>
                <a:sym typeface="Lato Regular"/>
              </a:defRPr>
            </a:lvl1pPr>
          </a:lstStyle>
          <a:p>
            <a:pPr marL="0" indent="0" algn="l">
              <a:lnSpc>
                <a:spcPts val="6800"/>
              </a:lnSpc>
              <a:buNone/>
              <a:defRPr sz="4400">
                <a:solidFill>
                  <a:srgbClr val="193D66"/>
                </a:solidFill>
                <a:latin typeface="Lato Regular"/>
                <a:ea typeface="Lato Regular"/>
                <a:cs typeface="Lato Regular"/>
                <a:sym typeface="Lato Regular"/>
              </a:defRPr>
            </a:pPr>
            <a:r>
              <a:rPr lang="en-US" sz="1463"/>
              <a:t>Body here</a:t>
            </a:r>
            <a:endParaRPr sz="1463"/>
          </a:p>
        </p:txBody>
      </p:sp>
      <p:sp>
        <p:nvSpPr>
          <p:cNvPr id="10" name="Title Text">
            <a:extLst>
              <a:ext uri="{FF2B5EF4-FFF2-40B4-BE49-F238E27FC236}">
                <a16:creationId xmlns:a16="http://schemas.microsoft.com/office/drawing/2014/main" id="{E451AAFC-10BA-4159-8956-F1E2F71EF306}"/>
              </a:ext>
            </a:extLst>
          </p:cNvPr>
          <p:cNvSpPr txBox="1">
            <a:spLocks noGrp="1"/>
          </p:cNvSpPr>
          <p:nvPr>
            <p:ph type="title"/>
          </p:nvPr>
        </p:nvSpPr>
        <p:spPr>
          <a:xfrm>
            <a:off x="2044047" y="1141320"/>
            <a:ext cx="6236623" cy="772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a:t>Title Text</a:t>
            </a:r>
          </a:p>
        </p:txBody>
      </p:sp>
    </p:spTree>
    <p:extLst>
      <p:ext uri="{BB962C8B-B14F-4D97-AF65-F5344CB8AC3E}">
        <p14:creationId xmlns:p14="http://schemas.microsoft.com/office/powerpoint/2010/main" val="36896703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00"/>
                            </p:stCondLst>
                          </p:cTn>
                        </p:par>
                        <p:par>
                          <p:cTn id="5" fill="hold" nodeType="afterGroup">
                            <p:stCondLst>
                              <p:cond delay="0"/>
                            </p:stCondLst>
                            <p:childTnLst>
                              <p:par>
                                <p:cTn id="6" presetID="9" presetClass="entr" presetSubtype="0" fill="hold" grpId="0" nodeType="afterEffect">
                                  <p:stCondLst>
                                    <p:cond delay="200"/>
                                  </p:stCondLst>
                                  <p:iterate type="wd">
                                    <p:tmPct val="0"/>
                                  </p:iterate>
                                  <p:childTnLst>
                                    <p:set>
                                      <p:cBhvr>
                                        <p:cTn id="7" fill="hold"/>
                                        <p:tgtEl>
                                          <p:spTgt spid="25"/>
                                        </p:tgtEl>
                                        <p:attrNameLst>
                                          <p:attrName>style.visibility</p:attrName>
                                        </p:attrNameLst>
                                      </p:cBhvr>
                                      <p:to>
                                        <p:strVal val="visible"/>
                                      </p:to>
                                    </p:set>
                                    <p:animEffect transition="in" filter="dissolve">
                                      <p:cBhvr>
                                        <p:cTn id="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dvAuto="0"/>
    </p:bldLst>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Title, Bullets &amp; Photo">
    <p:spTree>
      <p:nvGrpSpPr>
        <p:cNvPr id="1" name=""/>
        <p:cNvGrpSpPr/>
        <p:nvPr/>
      </p:nvGrpSpPr>
      <p:grpSpPr>
        <a:xfrm>
          <a:off x="0" y="0"/>
          <a:ext cx="0" cy="0"/>
        </a:xfrm>
      </p:grpSpPr>
      <p:sp>
        <p:nvSpPr>
          <p:cNvPr id="7" name="Rectangle">
            <a:extLst>
              <a:ext uri="{FF2B5EF4-FFF2-40B4-BE49-F238E27FC236}">
                <a16:creationId xmlns:a16="http://schemas.microsoft.com/office/drawing/2014/main" id="{75D650A1-69FD-9348-B494-D9E260972186}"/>
              </a:ext>
            </a:extLst>
          </p:cNvPr>
          <p:cNvSpPr/>
          <p:nvPr userDrawn="1"/>
        </p:nvSpPr>
        <p:spPr>
          <a:xfrm>
            <a:off x="1449437" y="848444"/>
            <a:ext cx="7694563" cy="6032054"/>
          </a:xfrm>
          <a:prstGeom prst="rect">
            <a:avLst/>
          </a:prstGeom>
          <a:solidFill>
            <a:srgbClr val="FFFFFF"/>
          </a:solidFill>
          <a:ln w="12700">
            <a:miter lim="400000"/>
          </a:ln>
        </p:spPr>
        <p:txBody>
          <a:bodyPr lIns="26789" tIns="26789" rIns="26789" bIns="26789" anchor="ctr"/>
          <a:lstStyle/>
          <a:p>
            <a:pPr>
              <a:defRPr sz="3000" b="0">
                <a:solidFill>
                  <a:srgbClr val="FFFFFF"/>
                </a:solidFill>
                <a:latin typeface="+mn-lt"/>
                <a:ea typeface="+mn-ea"/>
                <a:cs typeface="+mn-cs"/>
                <a:sym typeface="Helvetica Neue Medium"/>
              </a:defRPr>
            </a:pPr>
            <a:endParaRPr sz="1125" b="0" i="0">
              <a:latin typeface="Lato" panose="020f0502020204030203" pitchFamily="34" charset="77"/>
            </a:endParaRPr>
          </a:p>
        </p:txBody>
      </p:sp>
      <p:pic>
        <p:nvPicPr>
          <p:cNvPr id="8" name="Thor-Logo-blue.pdf" descr="Thor-Logo-blue.pdf">
            <a:extLst>
              <a:ext uri="{FF2B5EF4-FFF2-40B4-BE49-F238E27FC236}">
                <a16:creationId xmlns:a16="http://schemas.microsoft.com/office/drawing/2014/main" id="{D85EA305-2B87-F54E-BDFA-76C6CBDDC02C}"/>
              </a:ext>
            </a:extLst>
          </p:cNvPr>
          <p:cNvPicPr>
            <a:picLocks noChangeAspect="1"/>
          </p:cNvPicPr>
          <p:nvPr userDrawn="1"/>
        </p:nvPicPr>
        <p:blipFill>
          <a:blip r:embed="rId1"/>
          <a:stretch>
            <a:fillRect/>
          </a:stretch>
        </p:blipFill>
        <p:spPr>
          <a:xfrm>
            <a:off x="6197271" y="6229806"/>
            <a:ext cx="2680358" cy="392789"/>
          </a:xfrm>
          <a:prstGeom prst="rect">
            <a:avLst/>
          </a:prstGeom>
          <a:ln w="12700">
            <a:miter lim="400000"/>
          </a:ln>
        </p:spPr>
      </p:pic>
      <p:sp>
        <p:nvSpPr>
          <p:cNvPr id="9" name="Our team of highly skilled lawyers work together to provide a fully integrated approach to servicing our clients' needs and solving their problems. By restricting our practice to tax we are better able to deliver the level of skill and attention demanded by our clients. Our goal throughout is to provide our clients with valuable solutions in a timely and efficient manner.">
            <a:extLst>
              <a:ext uri="{FF2B5EF4-FFF2-40B4-BE49-F238E27FC236}">
                <a16:creationId xmlns:a16="http://schemas.microsoft.com/office/drawing/2014/main" id="{B2E45EEF-7937-BF47-9EA1-B2BAB7FD5D3B}"/>
              </a:ext>
            </a:extLst>
          </p:cNvPr>
          <p:cNvSpPr txBox="1"/>
          <p:nvPr userDrawn="1"/>
        </p:nvSpPr>
        <p:spPr>
          <a:xfrm>
            <a:off x="1905000" y="1316378"/>
            <a:ext cx="6634843" cy="34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575" tIns="28575" rIns="28575" bIns="28575">
            <a:spAutoFit/>
          </a:bodyPr>
          <a:lstStyle/>
          <a:p>
            <a:pPr algn="l">
              <a:lnSpc>
                <a:spcPts val="2550"/>
              </a:lnSpc>
              <a:defRPr sz="6100" b="0">
                <a:solidFill>
                  <a:srgbClr val="193D66"/>
                </a:solidFill>
                <a:latin typeface="Lato Black"/>
                <a:ea typeface="Lato Black"/>
                <a:cs typeface="Lato Black"/>
                <a:sym typeface="Lato Black"/>
              </a:defRPr>
            </a:pPr>
            <a:endParaRPr sz="1350">
              <a:latin typeface="Lato Regular"/>
              <a:ea typeface="Lato Regular"/>
              <a:cs typeface="Lato Regular"/>
              <a:sym typeface="Lato Regular"/>
            </a:endParaRPr>
          </a:p>
        </p:txBody>
      </p:sp>
      <p:sp>
        <p:nvSpPr>
          <p:cNvPr id="22" name="Rectangle 21">
            <a:extLst>
              <a:ext uri="{FF2B5EF4-FFF2-40B4-BE49-F238E27FC236}">
                <a16:creationId xmlns:a16="http://schemas.microsoft.com/office/drawing/2014/main" id="{B18E50D1-18F7-4844-99C8-C6F0BFD32F25}"/>
              </a:ext>
            </a:extLst>
          </p:cNvPr>
          <p:cNvSpPr/>
          <p:nvPr userDrawn="1"/>
        </p:nvSpPr>
        <p:spPr>
          <a:xfrm>
            <a:off x="-9268" y="3315388"/>
            <a:ext cx="315098" cy="227226"/>
          </a:xfrm>
          <a:prstGeom prst="rect">
            <a:avLst/>
          </a:prstGeom>
          <a:solidFill>
            <a:srgbClr val="152E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marR="0" indent="0" algn="ctr" defTabSz="308074" rtl="0" fontAlgn="auto" latinLnBrk="0" hangingPunct="0">
              <a:lnSpc>
                <a:spcPct val="100000"/>
              </a:lnSpc>
              <a:spcBef>
                <a:spcPct val="0"/>
              </a:spcBef>
              <a:spcAft>
                <a:spcPct val="0"/>
              </a:spcAft>
              <a:buClrTx/>
              <a:buSzTx/>
              <a:buFontTx/>
              <a:buNone/>
            </a:pPr>
            <a:endParaRPr kumimoji="0" lang="en-US" sz="1125"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Thorsteinssons  is Canada's largest law firm practicing exclusively in tax. Our lawyers are consistently recognized among Canada's leading tax practitioners. We provide tax advice of the highest quality to clients around the world and are known for our skillful work in highly complex matters. Our close client relationships afford us the  in-depth understanding of our clients' businesses that is necessary  to deliver the quality of service and advice they demand.">
            <a:extLst>
              <a:ext uri="{FF2B5EF4-FFF2-40B4-BE49-F238E27FC236}">
                <a16:creationId xmlns:a16="http://schemas.microsoft.com/office/drawing/2014/main" id="{2D454C10-69C7-B647-BBEB-AC0F5881292F}"/>
              </a:ext>
            </a:extLst>
          </p:cNvPr>
          <p:cNvSpPr txBox="1">
            <a:spLocks noGrp="1"/>
          </p:cNvSpPr>
          <p:nvPr>
            <p:ph type="subTitle" sz="half" idx="4294967295"/>
          </p:nvPr>
        </p:nvSpPr>
        <p:spPr>
          <a:xfrm>
            <a:off x="2044048" y="2206478"/>
            <a:ext cx="6134482" cy="3605819"/>
          </a:xfrm>
          <a:prstGeom prst="rect">
            <a:avLst/>
          </a:prstGeom>
        </p:spPr>
        <p:txBody>
          <a:bodyPr lIns="76200" tIns="76200" rIns="76200" bIns="76200" anchor="t" anchorCtr="0">
            <a:noAutofit/>
          </a:bodyPr>
          <a:lstStyle>
            <a:lvl1pPr marL="0" indent="0" algn="l">
              <a:lnSpc>
                <a:spcPts val="2550"/>
              </a:lnSpc>
              <a:buNone/>
              <a:defRPr sz="4400">
                <a:solidFill>
                  <a:srgbClr val="193D66"/>
                </a:solidFill>
                <a:latin typeface="Lato Regular"/>
                <a:sym typeface="Lato Regular"/>
              </a:defRPr>
            </a:lvl1pPr>
          </a:lstStyle>
          <a:p>
            <a:pPr marL="0" indent="0" algn="l">
              <a:lnSpc>
                <a:spcPts val="6800"/>
              </a:lnSpc>
              <a:buNone/>
              <a:defRPr sz="4400">
                <a:solidFill>
                  <a:srgbClr val="193D66"/>
                </a:solidFill>
                <a:latin typeface="Lato Regular"/>
                <a:ea typeface="Lato Regular"/>
                <a:cs typeface="Lato Regular"/>
                <a:sym typeface="Lato Regular"/>
              </a:defRPr>
            </a:pPr>
            <a:endParaRPr sz="1463"/>
          </a:p>
        </p:txBody>
      </p:sp>
      <p:pic>
        <p:nvPicPr>
          <p:cNvPr id="10" name="Picture 9">
            <a:extLst>
              <a:ext uri="{FF2B5EF4-FFF2-40B4-BE49-F238E27FC236}">
                <a16:creationId xmlns:a16="http://schemas.microsoft.com/office/drawing/2014/main" id="{99554CE2-0316-4B06-8DED-8A37FBCD79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230"/>
            <a:ext cx="1168743" cy="7012460"/>
          </a:xfrm>
          <a:prstGeom prst="rect">
            <a:avLst/>
          </a:prstGeom>
        </p:spPr>
      </p:pic>
      <p:pic>
        <p:nvPicPr>
          <p:cNvPr id="11" name="Thor-Logo-white.pdf" descr="Thor-Logo-white.pdf">
            <a:extLst>
              <a:ext uri="{FF2B5EF4-FFF2-40B4-BE49-F238E27FC236}">
                <a16:creationId xmlns:a16="http://schemas.microsoft.com/office/drawing/2014/main" id="{3EA33C41-12E9-4A11-8EF9-230A19F52D6B}"/>
              </a:ext>
            </a:extLst>
          </p:cNvPr>
          <p:cNvPicPr>
            <a:picLocks noChangeAspect="1"/>
          </p:cNvPicPr>
          <p:nvPr userDrawn="1"/>
        </p:nvPicPr>
        <p:blipFill>
          <a:blip r:embed="rId3"/>
          <a:stretch>
            <a:fillRect/>
          </a:stretch>
        </p:blipFill>
        <p:spPr>
          <a:xfrm rot="16200000">
            <a:off x="-2365598" y="3181626"/>
            <a:ext cx="5899938" cy="486336"/>
          </a:xfrm>
          <a:prstGeom prst="rect">
            <a:avLst/>
          </a:prstGeom>
          <a:ln w="12700">
            <a:miter lim="400000"/>
          </a:ln>
        </p:spPr>
      </p:pic>
      <p:sp>
        <p:nvSpPr>
          <p:cNvPr id="12" name="Title Text">
            <a:extLst>
              <a:ext uri="{FF2B5EF4-FFF2-40B4-BE49-F238E27FC236}">
                <a16:creationId xmlns:a16="http://schemas.microsoft.com/office/drawing/2014/main" id="{F2876DCC-3167-443A-9DBA-501C475DBA1E}"/>
              </a:ext>
            </a:extLst>
          </p:cNvPr>
          <p:cNvSpPr txBox="1">
            <a:spLocks noGrp="1"/>
          </p:cNvSpPr>
          <p:nvPr>
            <p:ph type="title"/>
          </p:nvPr>
        </p:nvSpPr>
        <p:spPr>
          <a:xfrm>
            <a:off x="2044048" y="1163821"/>
            <a:ext cx="6134482" cy="696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a:t>Title Text</a:t>
            </a:r>
          </a:p>
        </p:txBody>
      </p:sp>
    </p:spTree>
    <p:extLst>
      <p:ext uri="{BB962C8B-B14F-4D97-AF65-F5344CB8AC3E}">
        <p14:creationId xmlns:p14="http://schemas.microsoft.com/office/powerpoint/2010/main" val="98386343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00"/>
                            </p:stCondLst>
                          </p:cTn>
                        </p:par>
                        <p:par>
                          <p:cTn id="5" fill="hold" nodeType="afterGroup">
                            <p:stCondLst>
                              <p:cond delay="0"/>
                            </p:stCondLst>
                            <p:childTnLst>
                              <p:par>
                                <p:cTn id="6" presetID="9" presetClass="entr" presetSubtype="0" fill="hold" grpId="0" nodeType="afterEffect">
                                  <p:stCondLst>
                                    <p:cond delay="200"/>
                                  </p:stCondLst>
                                  <p:iterate type="wd">
                                    <p:tmPct val="0"/>
                                  </p:iterate>
                                  <p:childTnLst>
                                    <p:set>
                                      <p:cBhvr>
                                        <p:cTn id="7" fill="hold"/>
                                        <p:tgtEl>
                                          <p:spTgt spid="25"/>
                                        </p:tgtEl>
                                        <p:attrNameLst>
                                          <p:attrName>style.visibility</p:attrName>
                                        </p:attrNameLst>
                                      </p:cBhvr>
                                      <p:to>
                                        <p:strVal val="visible"/>
                                      </p:to>
                                    </p:set>
                                    <p:animEffect transition="in" filter="dissolve">
                                      <p:cBhvr>
                                        <p:cTn id="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dvAuto="0"/>
    </p:bldLst>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 Center">
    <p:spTree>
      <p:nvGrpSpPr>
        <p:cNvPr id="1" name=""/>
        <p:cNvGrpSpPr/>
        <p:nvPr/>
      </p:nvGrpSpPr>
      <p:grpSpPr>
        <a:xfrm>
          <a:off x="0" y="0"/>
          <a:ext cx="0" cy="0"/>
        </a:xfrm>
      </p:grpSpPr>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Picture 5">
            <a:extLst>
              <a:ext uri="{FF2B5EF4-FFF2-40B4-BE49-F238E27FC236}">
                <a16:creationId xmlns:a16="http://schemas.microsoft.com/office/drawing/2014/main" id="{B9D2C12F-0E71-8B4D-AD83-B24052BB57F2}"/>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77230"/>
            <a:ext cx="1168743" cy="7012460"/>
          </a:xfrm>
          <a:prstGeom prst="rect">
            <a:avLst/>
          </a:prstGeom>
        </p:spPr>
      </p:pic>
      <p:sp>
        <p:nvSpPr>
          <p:cNvPr id="7" name="2019">
            <a:extLst>
              <a:ext uri="{FF2B5EF4-FFF2-40B4-BE49-F238E27FC236}">
                <a16:creationId xmlns:a16="http://schemas.microsoft.com/office/drawing/2014/main" id="{7A016CC3-BC5C-1F42-87E6-1F930391E306}"/>
              </a:ext>
            </a:extLst>
          </p:cNvPr>
          <p:cNvSpPr txBox="1"/>
          <p:nvPr userDrawn="1"/>
        </p:nvSpPr>
        <p:spPr>
          <a:xfrm rot="16200000">
            <a:off x="693830" y="1683875"/>
            <a:ext cx="2802782" cy="787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l">
              <a:lnSpc>
                <a:spcPct val="90000"/>
              </a:lnSpc>
              <a:defRPr sz="13500" b="0">
                <a:solidFill>
                  <a:srgbClr val="193D66"/>
                </a:solidFill>
                <a:latin typeface="Lato Black"/>
                <a:ea typeface="Lato Black"/>
                <a:cs typeface="Lato Black"/>
                <a:sym typeface="Lato Black"/>
              </a:defRPr>
            </a:lvl1pPr>
          </a:lstStyle>
          <a:p>
            <a:endParaRPr sz="5063">
              <a:solidFill>
                <a:srgbClr val="152E54"/>
              </a:solidFill>
            </a:endParaRPr>
          </a:p>
        </p:txBody>
      </p:sp>
      <p:pic>
        <p:nvPicPr>
          <p:cNvPr id="8" name="Thor-Logo-white.pdf" descr="Thor-Logo-white.pdf">
            <a:extLst>
              <a:ext uri="{FF2B5EF4-FFF2-40B4-BE49-F238E27FC236}">
                <a16:creationId xmlns:a16="http://schemas.microsoft.com/office/drawing/2014/main" id="{53C0FDF8-ED7C-EB4E-81D6-A6FD08C76283}"/>
              </a:ext>
            </a:extLst>
          </p:cNvPr>
          <p:cNvPicPr>
            <a:picLocks noChangeAspect="1"/>
          </p:cNvPicPr>
          <p:nvPr userDrawn="1"/>
        </p:nvPicPr>
        <p:blipFill>
          <a:blip r:embed="rId2"/>
          <a:stretch>
            <a:fillRect/>
          </a:stretch>
        </p:blipFill>
        <p:spPr>
          <a:xfrm rot="-5400000">
            <a:off x="-2122625" y="3133726"/>
            <a:ext cx="5362575" cy="590550"/>
          </a:xfrm>
          <a:prstGeom prst="rect">
            <a:avLst/>
          </a:prstGeom>
          <a:ln w="12700">
            <a:miter lim="400000"/>
          </a:ln>
        </p:spPr>
      </p:pic>
      <p:sp>
        <p:nvSpPr>
          <p:cNvPr id="9" name="Line">
            <a:extLst>
              <a:ext uri="{FF2B5EF4-FFF2-40B4-BE49-F238E27FC236}">
                <a16:creationId xmlns:a16="http://schemas.microsoft.com/office/drawing/2014/main" id="{60E4CA68-5C0C-0D41-B0DF-6C6D826314A4}"/>
              </a:ext>
            </a:extLst>
          </p:cNvPr>
          <p:cNvSpPr/>
          <p:nvPr userDrawn="1"/>
        </p:nvSpPr>
        <p:spPr>
          <a:xfrm flipV="1">
            <a:off x="2520298" y="1518576"/>
            <a:ext cx="8590" cy="3660253"/>
          </a:xfrm>
          <a:prstGeom prst="line">
            <a:avLst/>
          </a:prstGeom>
          <a:ln w="50800">
            <a:solidFill>
              <a:srgbClr val="193D66"/>
            </a:solidFill>
            <a:miter lim="400000"/>
          </a:ln>
        </p:spPr>
        <p:txBody>
          <a:bodyPr lIns="26789" tIns="26789" rIns="26789" bIns="26789" anchor="ctr"/>
          <a:lstStyle/>
          <a:p>
            <a:pPr>
              <a:defRPr sz="3000" b="0">
                <a:solidFill>
                  <a:srgbClr val="FFFFFF"/>
                </a:solidFill>
                <a:latin typeface="+mn-lt"/>
                <a:ea typeface="+mn-ea"/>
                <a:cs typeface="+mn-cs"/>
                <a:sym typeface="Helvetica Neue Medium"/>
              </a:defRPr>
            </a:pPr>
            <a:endParaRPr sz="1125"/>
          </a:p>
        </p:txBody>
      </p:sp>
      <p:sp>
        <p:nvSpPr>
          <p:cNvPr id="3" name="Text Placeholder 2">
            <a:extLst>
              <a:ext uri="{FF2B5EF4-FFF2-40B4-BE49-F238E27FC236}">
                <a16:creationId xmlns:a16="http://schemas.microsoft.com/office/drawing/2014/main" id="{B1D524AB-7482-EC4B-804A-93F1FD694A85}"/>
              </a:ext>
            </a:extLst>
          </p:cNvPr>
          <p:cNvSpPr>
            <a:spLocks noGrp="1"/>
          </p:cNvSpPr>
          <p:nvPr>
            <p:ph type="body" sz="quarter" idx="10" hasCustomPrompt="1"/>
          </p:nvPr>
        </p:nvSpPr>
        <p:spPr>
          <a:xfrm>
            <a:off x="2798518" y="1518576"/>
            <a:ext cx="5215624" cy="3660253"/>
          </a:xfrm>
        </p:spPr>
        <p:txBody>
          <a:bodyPr anchor="t">
            <a:noAutofit/>
          </a:bodyPr>
          <a:lstStyle>
            <a:lvl1pPr marL="0" indent="0">
              <a:buNone/>
              <a:defRPr sz="6338" b="1" i="0" baseline="0">
                <a:solidFill>
                  <a:srgbClr val="152E54"/>
                </a:solidFill>
                <a:latin typeface="Lato Black"/>
              </a:defRPr>
            </a:lvl1pPr>
          </a:lstStyle>
          <a:p>
            <a:pPr lvl="0"/>
            <a:r>
              <a:rPr lang="en-US"/>
              <a:t>Title Here</a:t>
            </a:r>
          </a:p>
        </p:txBody>
      </p:sp>
    </p:spTree>
    <p:extLst>
      <p:ext uri="{BB962C8B-B14F-4D97-AF65-F5344CB8AC3E}">
        <p14:creationId xmlns:p14="http://schemas.microsoft.com/office/powerpoint/2010/main" val="35509001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8" fill="hold" grpId="0" nodeType="afterEffect">
                                  <p:stCondLst>
                                    <p:cond delay="0"/>
                                  </p:stCondLst>
                                  <p:childTnLst>
                                    <p:set>
                                      <p:cBhvr>
                                        <p:cTn id="7" fill="hold"/>
                                        <p:tgtEl>
                                          <p:spTgt spid="9"/>
                                        </p:tgtEl>
                                        <p:attrNameLst>
                                          <p:attrName>style.visibility</p:attrName>
                                        </p:attrNameLst>
                                      </p:cBhvr>
                                      <p:to>
                                        <p:strVal val="visible"/>
                                      </p:to>
                                    </p:set>
                                    <p:anim calcmode="lin" valueType="num">
                                      <p:cBhvr>
                                        <p:cTn id="8" dur="600" fill="hold"/>
                                        <p:tgtEl>
                                          <p:spTgt spid="9"/>
                                        </p:tgtEl>
                                        <p:attrNameLst>
                                          <p:attrName>ppt_x</p:attrName>
                                        </p:attrNameLst>
                                      </p:cBhvr>
                                      <p:tavLst>
                                        <p:tav tm="0">
                                          <p:val>
                                            <p:strVal val="0-#ppt_w/2"/>
                                          </p:val>
                                        </p:tav>
                                        <p:tav tm="100000">
                                          <p:val>
                                            <p:strVal val="#ppt_x"/>
                                          </p:val>
                                        </p:tav>
                                      </p:tavLst>
                                    </p:anim>
                                    <p:anim calcmode="lin" valueType="num">
                                      <p:cBhvr>
                                        <p:cTn id="9" dur="6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dvAuto="0"/>
    </p:bldLst>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p:txBody>
          <a:bodyPr/>
          <a:lstStyle>
            <a:lvl1pPr>
              <a:defRPr/>
            </a:lvl1pPr>
          </a:lstStyle>
          <a:p>
            <a:pPr>
              <a:defRPr/>
            </a:pPr>
            <a:fld id="{63A7F45B-A970-461C-9873-4A6535AF941A}" type="slidenum">
              <a:rPr lang="en-US" altLang="en-US"/>
              <a:pPr>
                <a:defRPr/>
              </a:pPr>
              <a:t>‹#›</a:t>
            </a:fld>
          </a:p>
        </p:txBody>
      </p:sp>
    </p:spTree>
  </p:cSld>
  <p:clrMapOvr>
    <a:masterClrMapping/>
  </p:clrMapOvr>
  <p:transition/>
  <p:timing/>
  <p:hf hdr="0" ftr="0" dt="0"/>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mp; Bullets">
    <p:spTree>
      <p:nvGrpSpPr>
        <p:cNvPr id="1" name=""/>
        <p:cNvGrpSpPr/>
        <p:nvPr/>
      </p:nvGrpSpPr>
      <p:grpSpPr>
        <a:xfrm>
          <a:off x="0" y="0"/>
          <a:ext cx="0" cy="0"/>
        </a:xfrm>
      </p:grpSpPr>
      <p:sp>
        <p:nvSpPr>
          <p:cNvPr id="6" name="Rectangle">
            <a:extLst>
              <a:ext uri="{FF2B5EF4-FFF2-40B4-BE49-F238E27FC236}">
                <a16:creationId xmlns:a16="http://schemas.microsoft.com/office/drawing/2014/main" id="{AE96B90C-2B29-0249-9E83-34A6F1615ED1}"/>
              </a:ext>
            </a:extLst>
          </p:cNvPr>
          <p:cNvSpPr/>
          <p:nvPr userDrawn="1"/>
        </p:nvSpPr>
        <p:spPr>
          <a:xfrm>
            <a:off x="305830" y="9283"/>
            <a:ext cx="7974840" cy="6206692"/>
          </a:xfrm>
          <a:prstGeom prst="rect">
            <a:avLst/>
          </a:prstGeom>
          <a:solidFill>
            <a:srgbClr val="FFFFFF"/>
          </a:solidFill>
          <a:ln w="12700">
            <a:miter lim="400000"/>
          </a:ln>
        </p:spPr>
        <p:txBody>
          <a:bodyPr lIns="26789" tIns="26789" rIns="26789" bIns="26789" anchor="ctr"/>
          <a:lstStyle/>
          <a:p>
            <a:pPr>
              <a:defRPr sz="3000" b="0">
                <a:solidFill>
                  <a:srgbClr val="FFFFFF"/>
                </a:solidFill>
                <a:latin typeface="+mn-lt"/>
                <a:ea typeface="+mn-ea"/>
                <a:cs typeface="+mn-cs"/>
                <a:sym typeface="Helvetica Neue Medium"/>
              </a:defRPr>
            </a:pPr>
            <a:endParaRPr sz="1125" b="0" i="0">
              <a:latin typeface="Lato" panose="020f0502020204030203" pitchFamily="34" charset="77"/>
            </a:endParaRPr>
          </a:p>
        </p:txBody>
      </p:sp>
      <p:pic>
        <p:nvPicPr>
          <p:cNvPr id="8" name="Thor-Logo-blue.pdf" descr="Thor-Logo-blue.pdf">
            <a:extLst>
              <a:ext uri="{FF2B5EF4-FFF2-40B4-BE49-F238E27FC236}">
                <a16:creationId xmlns:a16="http://schemas.microsoft.com/office/drawing/2014/main" id="{E4557DA9-F581-B641-8E1F-104271710E84}"/>
              </a:ext>
            </a:extLst>
          </p:cNvPr>
          <p:cNvPicPr>
            <a:picLocks noChangeAspect="1"/>
          </p:cNvPicPr>
          <p:nvPr userDrawn="1"/>
        </p:nvPicPr>
        <p:blipFill>
          <a:blip r:embed="rId1"/>
          <a:stretch>
            <a:fillRect/>
          </a:stretch>
        </p:blipFill>
        <p:spPr>
          <a:xfrm>
            <a:off x="5266944" y="5555497"/>
            <a:ext cx="2679192" cy="295044"/>
          </a:xfrm>
          <a:prstGeom prst="rect">
            <a:avLst/>
          </a:prstGeom>
          <a:ln w="12700">
            <a:miter lim="400000"/>
          </a:ln>
        </p:spPr>
      </p:pic>
      <p:sp>
        <p:nvSpPr>
          <p:cNvPr id="9" name="Rectangle 8">
            <a:extLst>
              <a:ext uri="{FF2B5EF4-FFF2-40B4-BE49-F238E27FC236}">
                <a16:creationId xmlns:a16="http://schemas.microsoft.com/office/drawing/2014/main" id="{03934FC8-B5CC-2041-87F0-7F835F9C1D78}"/>
              </a:ext>
            </a:extLst>
          </p:cNvPr>
          <p:cNvSpPr/>
          <p:nvPr userDrawn="1"/>
        </p:nvSpPr>
        <p:spPr>
          <a:xfrm>
            <a:off x="-9268" y="3292890"/>
            <a:ext cx="315098" cy="227226"/>
          </a:xfrm>
          <a:prstGeom prst="rect">
            <a:avLst/>
          </a:prstGeom>
          <a:solidFill>
            <a:srgbClr val="152E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marR="0" indent="0" algn="ctr" defTabSz="308074" rtl="0" fontAlgn="auto" latinLnBrk="0" hangingPunct="0">
              <a:lnSpc>
                <a:spcPct val="100000"/>
              </a:lnSpc>
              <a:spcBef>
                <a:spcPct val="0"/>
              </a:spcBef>
              <a:spcAft>
                <a:spcPct val="0"/>
              </a:spcAft>
              <a:buClrTx/>
              <a:buSzTx/>
              <a:buFontTx/>
              <a:buNone/>
            </a:pPr>
            <a:endParaRPr kumimoji="0" lang="en-US" sz="1125"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Title Text">
            <a:extLst>
              <a:ext uri="{FF2B5EF4-FFF2-40B4-BE49-F238E27FC236}">
                <a16:creationId xmlns:a16="http://schemas.microsoft.com/office/drawing/2014/main" id="{11F3DB60-8633-47FD-9A0B-6B3EC252C1E0}"/>
              </a:ext>
            </a:extLst>
          </p:cNvPr>
          <p:cNvSpPr txBox="1">
            <a:spLocks noGrp="1"/>
          </p:cNvSpPr>
          <p:nvPr>
            <p:ph type="title"/>
          </p:nvPr>
        </p:nvSpPr>
        <p:spPr>
          <a:xfrm>
            <a:off x="1254868" y="839761"/>
            <a:ext cx="6397227" cy="772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a:t>Title Text</a:t>
            </a:r>
          </a:p>
        </p:txBody>
      </p:sp>
      <p:sp>
        <p:nvSpPr>
          <p:cNvPr id="13" name="Thorsteinssons  is Canada's largest law firm practicing exclusively in tax. Our lawyers are consistently recognized among Canada's leading tax practitioners. We provide tax advice of the highest quality to clients around the world and are known for our skillful work in highly complex matters. Our close client relationships afford us the  in-depth understanding of our clients' businesses that is necessary  to deliver the quality of service and advice they demand.">
            <a:extLst>
              <a:ext uri="{FF2B5EF4-FFF2-40B4-BE49-F238E27FC236}">
                <a16:creationId xmlns:a16="http://schemas.microsoft.com/office/drawing/2014/main" id="{8F8EEBE0-9086-4714-A4DB-6BC1EB0A0A6B}"/>
              </a:ext>
            </a:extLst>
          </p:cNvPr>
          <p:cNvSpPr txBox="1">
            <a:spLocks noGrp="1"/>
          </p:cNvSpPr>
          <p:nvPr>
            <p:ph type="subTitle" sz="half" idx="4294967295" hasCustomPrompt="1"/>
          </p:nvPr>
        </p:nvSpPr>
        <p:spPr>
          <a:xfrm>
            <a:off x="1254869" y="1857085"/>
            <a:ext cx="6397227" cy="3518270"/>
          </a:xfrm>
          <a:prstGeom prst="rect">
            <a:avLst/>
          </a:prstGeom>
        </p:spPr>
        <p:txBody>
          <a:bodyPr lIns="76200" tIns="76200" rIns="76200" bIns="76200" anchor="t" anchorCtr="0">
            <a:noAutofit/>
          </a:bodyPr>
          <a:lstStyle>
            <a:lvl1pPr marL="0" indent="0" algn="l">
              <a:lnSpc>
                <a:spcPts val="2550"/>
              </a:lnSpc>
              <a:buNone/>
              <a:defRPr sz="4400">
                <a:solidFill>
                  <a:srgbClr val="193D66"/>
                </a:solidFill>
                <a:latin typeface="Lato Regular"/>
                <a:sym typeface="Lato Regular"/>
              </a:defRPr>
            </a:lvl1pPr>
          </a:lstStyle>
          <a:p>
            <a:pPr marL="0" indent="0" algn="l">
              <a:lnSpc>
                <a:spcPts val="6800"/>
              </a:lnSpc>
              <a:buNone/>
              <a:defRPr sz="4400">
                <a:solidFill>
                  <a:srgbClr val="193D66"/>
                </a:solidFill>
                <a:latin typeface="Lato Regular"/>
                <a:ea typeface="Lato Regular"/>
                <a:cs typeface="Lato Regular"/>
                <a:sym typeface="Lato Regular"/>
              </a:defRPr>
            </a:pPr>
            <a:r>
              <a:rPr lang="en-US" sz="1463"/>
              <a:t>Body here</a:t>
            </a:r>
            <a:endParaRPr sz="1463"/>
          </a:p>
        </p:txBody>
      </p:sp>
    </p:spTree>
    <p:extLst>
      <p:ext uri="{BB962C8B-B14F-4D97-AF65-F5344CB8AC3E}">
        <p14:creationId xmlns:p14="http://schemas.microsoft.com/office/powerpoint/2010/main" val="4983520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00"/>
                            </p:stCondLst>
                          </p:cTn>
                        </p:par>
                        <p:par>
                          <p:cTn id="5" fill="hold" nodeType="afterGroup">
                            <p:stCondLst>
                              <p:cond delay="0"/>
                            </p:stCondLst>
                            <p:childTnLst>
                              <p:par>
                                <p:cTn id="6" presetID="9" presetClass="entr" presetSubtype="0" fill="hold" grpId="0" nodeType="afterEffect">
                                  <p:stCondLst>
                                    <p:cond delay="200"/>
                                  </p:stCondLst>
                                  <p:iterate type="wd">
                                    <p:tmPct val="0"/>
                                  </p:iterate>
                                  <p:childTnLst>
                                    <p:set>
                                      <p:cBhvr>
                                        <p:cTn id="7" fill="hold"/>
                                        <p:tgtEl>
                                          <p:spTgt spid="13"/>
                                        </p:tgtEl>
                                        <p:attrNameLst>
                                          <p:attrName>style.visibility</p:attrName>
                                        </p:attrNameLst>
                                      </p:cBhvr>
                                      <p:to>
                                        <p:strVal val="visible"/>
                                      </p:to>
                                    </p:set>
                                    <p:animEffect transition="in" filter="dissolve">
                                      <p:cBhvr>
                                        <p:cTn id="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dvAuto="0"/>
    </p:bldLst>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Bullets &amp; Photo">
    <p:spTree>
      <p:nvGrpSpPr>
        <p:cNvPr id="1" name=""/>
        <p:cNvGrpSpPr/>
        <p:nvPr/>
      </p:nvGrpSpPr>
      <p:grpSpPr>
        <a:xfrm>
          <a:off x="0" y="0"/>
          <a:ext cx="0" cy="0"/>
        </a:xfrm>
      </p:grpSpPr>
      <p:sp>
        <p:nvSpPr>
          <p:cNvPr id="7" name="Rectangle">
            <a:extLst>
              <a:ext uri="{FF2B5EF4-FFF2-40B4-BE49-F238E27FC236}">
                <a16:creationId xmlns:a16="http://schemas.microsoft.com/office/drawing/2014/main" id="{75D650A1-69FD-9348-B494-D9E260972186}"/>
              </a:ext>
            </a:extLst>
          </p:cNvPr>
          <p:cNvSpPr/>
          <p:nvPr userDrawn="1"/>
        </p:nvSpPr>
        <p:spPr>
          <a:xfrm>
            <a:off x="1449437" y="825946"/>
            <a:ext cx="7694563" cy="6032054"/>
          </a:xfrm>
          <a:prstGeom prst="rect">
            <a:avLst/>
          </a:prstGeom>
          <a:solidFill>
            <a:srgbClr val="FFFFFF"/>
          </a:solidFill>
          <a:ln w="12700">
            <a:miter lim="400000"/>
          </a:ln>
        </p:spPr>
        <p:txBody>
          <a:bodyPr lIns="26789" tIns="26789" rIns="26789" bIns="26789" anchor="ctr"/>
          <a:lstStyle/>
          <a:p>
            <a:pPr>
              <a:defRPr sz="3000" b="0">
                <a:solidFill>
                  <a:srgbClr val="FFFFFF"/>
                </a:solidFill>
                <a:latin typeface="+mn-lt"/>
                <a:ea typeface="+mn-ea"/>
                <a:cs typeface="+mn-cs"/>
                <a:sym typeface="Helvetica Neue Medium"/>
              </a:defRPr>
            </a:pPr>
            <a:endParaRPr sz="1125" b="0" i="0">
              <a:latin typeface="Lato" panose="020f0502020204030203" pitchFamily="34" charset="77"/>
            </a:endParaRPr>
          </a:p>
        </p:txBody>
      </p:sp>
      <p:pic>
        <p:nvPicPr>
          <p:cNvPr id="8" name="Thor-Logo-blue.pdf" descr="Thor-Logo-blue.pdf">
            <a:extLst>
              <a:ext uri="{FF2B5EF4-FFF2-40B4-BE49-F238E27FC236}">
                <a16:creationId xmlns:a16="http://schemas.microsoft.com/office/drawing/2014/main" id="{D85EA305-2B87-F54E-BDFA-76C6CBDDC02C}"/>
              </a:ext>
            </a:extLst>
          </p:cNvPr>
          <p:cNvPicPr>
            <a:picLocks noChangeAspect="1"/>
          </p:cNvPicPr>
          <p:nvPr userDrawn="1"/>
        </p:nvPicPr>
        <p:blipFill>
          <a:blip r:embed="rId1"/>
          <a:stretch>
            <a:fillRect/>
          </a:stretch>
        </p:blipFill>
        <p:spPr>
          <a:xfrm>
            <a:off x="6107204" y="6229806"/>
            <a:ext cx="2679192" cy="295044"/>
          </a:xfrm>
          <a:prstGeom prst="rect">
            <a:avLst/>
          </a:prstGeom>
          <a:ln w="12700">
            <a:miter lim="400000"/>
          </a:ln>
        </p:spPr>
      </p:pic>
      <p:sp>
        <p:nvSpPr>
          <p:cNvPr id="9" name="Our team of highly skilled lawyers work together to provide a fully integrated approach to servicing our clients' needs and solving their problems. By restricting our practice to tax we are better able to deliver the level of skill and attention demanded by our clients. Our goal throughout is to provide our clients with valuable solutions in a timely and efficient manner.">
            <a:extLst>
              <a:ext uri="{FF2B5EF4-FFF2-40B4-BE49-F238E27FC236}">
                <a16:creationId xmlns:a16="http://schemas.microsoft.com/office/drawing/2014/main" id="{B2E45EEF-7937-BF47-9EA1-B2BAB7FD5D3B}"/>
              </a:ext>
            </a:extLst>
          </p:cNvPr>
          <p:cNvSpPr txBox="1"/>
          <p:nvPr userDrawn="1"/>
        </p:nvSpPr>
        <p:spPr>
          <a:xfrm>
            <a:off x="1905000" y="1316378"/>
            <a:ext cx="6634843" cy="34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575" tIns="28575" rIns="28575" bIns="28575">
            <a:spAutoFit/>
          </a:bodyPr>
          <a:lstStyle/>
          <a:p>
            <a:pPr algn="l">
              <a:lnSpc>
                <a:spcPts val="2550"/>
              </a:lnSpc>
              <a:defRPr sz="6100" b="0">
                <a:solidFill>
                  <a:srgbClr val="193D66"/>
                </a:solidFill>
                <a:latin typeface="Lato Black"/>
                <a:ea typeface="Lato Black"/>
                <a:cs typeface="Lato Black"/>
                <a:sym typeface="Lato Black"/>
              </a:defRPr>
            </a:pPr>
            <a:endParaRPr sz="1350">
              <a:latin typeface="Lato Regular"/>
              <a:ea typeface="Lato Regular"/>
              <a:cs typeface="Lato Regular"/>
              <a:sym typeface="Lato Regular"/>
            </a:endParaRPr>
          </a:p>
        </p:txBody>
      </p:sp>
      <p:sp>
        <p:nvSpPr>
          <p:cNvPr id="22" name="Rectangle 21">
            <a:extLst>
              <a:ext uri="{FF2B5EF4-FFF2-40B4-BE49-F238E27FC236}">
                <a16:creationId xmlns:a16="http://schemas.microsoft.com/office/drawing/2014/main" id="{B18E50D1-18F7-4844-99C8-C6F0BFD32F25}"/>
              </a:ext>
            </a:extLst>
          </p:cNvPr>
          <p:cNvSpPr/>
          <p:nvPr userDrawn="1"/>
        </p:nvSpPr>
        <p:spPr>
          <a:xfrm>
            <a:off x="-9268" y="3315388"/>
            <a:ext cx="315098" cy="227226"/>
          </a:xfrm>
          <a:prstGeom prst="rect">
            <a:avLst/>
          </a:prstGeom>
          <a:solidFill>
            <a:srgbClr val="152E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marR="0" indent="0" algn="ctr" defTabSz="308074" rtl="0" fontAlgn="auto" latinLnBrk="0" hangingPunct="0">
              <a:lnSpc>
                <a:spcPct val="100000"/>
              </a:lnSpc>
              <a:spcBef>
                <a:spcPct val="0"/>
              </a:spcBef>
              <a:spcAft>
                <a:spcPct val="0"/>
              </a:spcAft>
              <a:buClrTx/>
              <a:buSzTx/>
              <a:buFontTx/>
              <a:buNone/>
            </a:pPr>
            <a:endParaRPr kumimoji="0" lang="en-US" sz="1125"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Thorsteinssons  is Canada's largest law firm practicing exclusively in tax. Our lawyers are consistently recognized among Canada's leading tax practitioners. We provide tax advice of the highest quality to clients around the world and are known for our skillful work in highly complex matters. Our close client relationships afford us the  in-depth understanding of our clients' businesses that is necessary  to deliver the quality of service and advice they demand.">
            <a:extLst>
              <a:ext uri="{FF2B5EF4-FFF2-40B4-BE49-F238E27FC236}">
                <a16:creationId xmlns:a16="http://schemas.microsoft.com/office/drawing/2014/main" id="{2D454C10-69C7-B647-BBEB-AC0F5881292F}"/>
              </a:ext>
            </a:extLst>
          </p:cNvPr>
          <p:cNvSpPr txBox="1">
            <a:spLocks noGrp="1"/>
          </p:cNvSpPr>
          <p:nvPr>
            <p:ph type="subTitle" sz="half" idx="4294967295" hasCustomPrompt="1"/>
          </p:nvPr>
        </p:nvSpPr>
        <p:spPr>
          <a:xfrm>
            <a:off x="2044048" y="2240525"/>
            <a:ext cx="6236622" cy="3518270"/>
          </a:xfrm>
          <a:prstGeom prst="rect">
            <a:avLst/>
          </a:prstGeom>
        </p:spPr>
        <p:txBody>
          <a:bodyPr lIns="76200" tIns="76200" rIns="76200" bIns="76200" anchor="t" anchorCtr="0">
            <a:noAutofit/>
          </a:bodyPr>
          <a:lstStyle>
            <a:lvl1pPr marL="0" indent="0" algn="l">
              <a:lnSpc>
                <a:spcPts val="2550"/>
              </a:lnSpc>
              <a:buNone/>
              <a:defRPr sz="4400">
                <a:solidFill>
                  <a:srgbClr val="193D66"/>
                </a:solidFill>
                <a:latin typeface="Lato Regular"/>
                <a:sym typeface="Lato Regular"/>
              </a:defRPr>
            </a:lvl1pPr>
          </a:lstStyle>
          <a:p>
            <a:pPr marL="0" indent="0" algn="l">
              <a:lnSpc>
                <a:spcPts val="6800"/>
              </a:lnSpc>
              <a:buNone/>
              <a:defRPr sz="4400">
                <a:solidFill>
                  <a:srgbClr val="193D66"/>
                </a:solidFill>
                <a:latin typeface="Lato Regular"/>
                <a:ea typeface="Lato Regular"/>
                <a:cs typeface="Lato Regular"/>
                <a:sym typeface="Lato Regular"/>
              </a:defRPr>
            </a:pPr>
            <a:r>
              <a:rPr lang="en-US" sz="1463"/>
              <a:t>Body here</a:t>
            </a:r>
            <a:endParaRPr sz="1463"/>
          </a:p>
        </p:txBody>
      </p:sp>
      <p:sp>
        <p:nvSpPr>
          <p:cNvPr id="10" name="Title Text">
            <a:extLst>
              <a:ext uri="{FF2B5EF4-FFF2-40B4-BE49-F238E27FC236}">
                <a16:creationId xmlns:a16="http://schemas.microsoft.com/office/drawing/2014/main" id="{E451AAFC-10BA-4159-8956-F1E2F71EF306}"/>
              </a:ext>
            </a:extLst>
          </p:cNvPr>
          <p:cNvSpPr txBox="1">
            <a:spLocks noGrp="1"/>
          </p:cNvSpPr>
          <p:nvPr>
            <p:ph type="title"/>
          </p:nvPr>
        </p:nvSpPr>
        <p:spPr>
          <a:xfrm>
            <a:off x="2044047" y="1141320"/>
            <a:ext cx="6236623" cy="772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a:t>Title Text</a:t>
            </a:r>
          </a:p>
        </p:txBody>
      </p:sp>
    </p:spTree>
    <p:extLst>
      <p:ext uri="{BB962C8B-B14F-4D97-AF65-F5344CB8AC3E}">
        <p14:creationId xmlns:p14="http://schemas.microsoft.com/office/powerpoint/2010/main" val="160005878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00"/>
                            </p:stCondLst>
                          </p:cTn>
                        </p:par>
                        <p:par>
                          <p:cTn id="5" fill="hold" nodeType="afterGroup">
                            <p:stCondLst>
                              <p:cond delay="0"/>
                            </p:stCondLst>
                            <p:childTnLst>
                              <p:par>
                                <p:cTn id="6" presetID="9" presetClass="entr" presetSubtype="0" fill="hold" grpId="0" nodeType="afterEffect">
                                  <p:stCondLst>
                                    <p:cond delay="200"/>
                                  </p:stCondLst>
                                  <p:iterate type="wd">
                                    <p:tmPct val="0"/>
                                  </p:iterate>
                                  <p:childTnLst>
                                    <p:set>
                                      <p:cBhvr>
                                        <p:cTn id="7" fill="hold"/>
                                        <p:tgtEl>
                                          <p:spTgt spid="25"/>
                                        </p:tgtEl>
                                        <p:attrNameLst>
                                          <p:attrName>style.visibility</p:attrName>
                                        </p:attrNameLst>
                                      </p:cBhvr>
                                      <p:to>
                                        <p:strVal val="visible"/>
                                      </p:to>
                                    </p:set>
                                    <p:animEffect transition="in" filter="dissolve">
                                      <p:cBhvr>
                                        <p:cTn id="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dvAuto="0"/>
    </p:bldLst>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Title, Bullets &amp; Photo">
    <p:spTree>
      <p:nvGrpSpPr>
        <p:cNvPr id="1" name=""/>
        <p:cNvGrpSpPr/>
        <p:nvPr/>
      </p:nvGrpSpPr>
      <p:grpSpPr>
        <a:xfrm>
          <a:off x="0" y="0"/>
          <a:ext cx="0" cy="0"/>
        </a:xfrm>
      </p:grpSpPr>
      <p:sp>
        <p:nvSpPr>
          <p:cNvPr id="7" name="Rectangle">
            <a:extLst>
              <a:ext uri="{FF2B5EF4-FFF2-40B4-BE49-F238E27FC236}">
                <a16:creationId xmlns:a16="http://schemas.microsoft.com/office/drawing/2014/main" id="{75D650A1-69FD-9348-B494-D9E260972186}"/>
              </a:ext>
            </a:extLst>
          </p:cNvPr>
          <p:cNvSpPr/>
          <p:nvPr userDrawn="1"/>
        </p:nvSpPr>
        <p:spPr>
          <a:xfrm>
            <a:off x="1449437" y="848444"/>
            <a:ext cx="7694563" cy="6032054"/>
          </a:xfrm>
          <a:prstGeom prst="rect">
            <a:avLst/>
          </a:prstGeom>
          <a:solidFill>
            <a:srgbClr val="FFFFFF"/>
          </a:solidFill>
          <a:ln w="12700">
            <a:miter lim="400000"/>
          </a:ln>
        </p:spPr>
        <p:txBody>
          <a:bodyPr lIns="26789" tIns="26789" rIns="26789" bIns="26789" anchor="ctr"/>
          <a:lstStyle/>
          <a:p>
            <a:pPr>
              <a:defRPr sz="3000" b="0">
                <a:solidFill>
                  <a:srgbClr val="FFFFFF"/>
                </a:solidFill>
                <a:latin typeface="+mn-lt"/>
                <a:ea typeface="+mn-ea"/>
                <a:cs typeface="+mn-cs"/>
                <a:sym typeface="Helvetica Neue Medium"/>
              </a:defRPr>
            </a:pPr>
            <a:endParaRPr sz="1125" b="0" i="0">
              <a:latin typeface="Lato" panose="020f0502020204030203" pitchFamily="34" charset="77"/>
            </a:endParaRPr>
          </a:p>
        </p:txBody>
      </p:sp>
      <p:pic>
        <p:nvPicPr>
          <p:cNvPr id="8" name="Thor-Logo-blue.pdf" descr="Thor-Logo-blue.pdf">
            <a:extLst>
              <a:ext uri="{FF2B5EF4-FFF2-40B4-BE49-F238E27FC236}">
                <a16:creationId xmlns:a16="http://schemas.microsoft.com/office/drawing/2014/main" id="{D85EA305-2B87-F54E-BDFA-76C6CBDDC02C}"/>
              </a:ext>
            </a:extLst>
          </p:cNvPr>
          <p:cNvPicPr>
            <a:picLocks noChangeAspect="1"/>
          </p:cNvPicPr>
          <p:nvPr userDrawn="1"/>
        </p:nvPicPr>
        <p:blipFill>
          <a:blip r:embed="rId1"/>
          <a:stretch>
            <a:fillRect/>
          </a:stretch>
        </p:blipFill>
        <p:spPr>
          <a:xfrm>
            <a:off x="6098079" y="6229806"/>
            <a:ext cx="2679192" cy="295044"/>
          </a:xfrm>
          <a:prstGeom prst="rect">
            <a:avLst/>
          </a:prstGeom>
          <a:ln w="12700">
            <a:miter lim="400000"/>
          </a:ln>
        </p:spPr>
      </p:pic>
      <p:sp>
        <p:nvSpPr>
          <p:cNvPr id="9" name="Our team of highly skilled lawyers work together to provide a fully integrated approach to servicing our clients' needs and solving their problems. By restricting our practice to tax we are better able to deliver the level of skill and attention demanded by our clients. Our goal throughout is to provide our clients with valuable solutions in a timely and efficient manner.">
            <a:extLst>
              <a:ext uri="{FF2B5EF4-FFF2-40B4-BE49-F238E27FC236}">
                <a16:creationId xmlns:a16="http://schemas.microsoft.com/office/drawing/2014/main" id="{B2E45EEF-7937-BF47-9EA1-B2BAB7FD5D3B}"/>
              </a:ext>
            </a:extLst>
          </p:cNvPr>
          <p:cNvSpPr txBox="1"/>
          <p:nvPr userDrawn="1"/>
        </p:nvSpPr>
        <p:spPr>
          <a:xfrm>
            <a:off x="1905000" y="1316378"/>
            <a:ext cx="6634843" cy="34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575" tIns="28575" rIns="28575" bIns="28575">
            <a:spAutoFit/>
          </a:bodyPr>
          <a:lstStyle/>
          <a:p>
            <a:pPr algn="l">
              <a:lnSpc>
                <a:spcPts val="2550"/>
              </a:lnSpc>
              <a:defRPr sz="6100" b="0">
                <a:solidFill>
                  <a:srgbClr val="193D66"/>
                </a:solidFill>
                <a:latin typeface="Lato Black"/>
                <a:ea typeface="Lato Black"/>
                <a:cs typeface="Lato Black"/>
                <a:sym typeface="Lato Black"/>
              </a:defRPr>
            </a:pPr>
            <a:endParaRPr sz="1350">
              <a:latin typeface="Lato Regular"/>
              <a:ea typeface="Lato Regular"/>
              <a:cs typeface="Lato Regular"/>
              <a:sym typeface="Lato Regular"/>
            </a:endParaRPr>
          </a:p>
        </p:txBody>
      </p:sp>
      <p:sp>
        <p:nvSpPr>
          <p:cNvPr id="22" name="Rectangle 21">
            <a:extLst>
              <a:ext uri="{FF2B5EF4-FFF2-40B4-BE49-F238E27FC236}">
                <a16:creationId xmlns:a16="http://schemas.microsoft.com/office/drawing/2014/main" id="{B18E50D1-18F7-4844-99C8-C6F0BFD32F25}"/>
              </a:ext>
            </a:extLst>
          </p:cNvPr>
          <p:cNvSpPr/>
          <p:nvPr userDrawn="1"/>
        </p:nvSpPr>
        <p:spPr>
          <a:xfrm>
            <a:off x="-9268" y="3315388"/>
            <a:ext cx="315098" cy="227226"/>
          </a:xfrm>
          <a:prstGeom prst="rect">
            <a:avLst/>
          </a:prstGeom>
          <a:solidFill>
            <a:srgbClr val="152E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marR="0" indent="0" algn="ctr" defTabSz="308074" rtl="0" fontAlgn="auto" latinLnBrk="0" hangingPunct="0">
              <a:lnSpc>
                <a:spcPct val="100000"/>
              </a:lnSpc>
              <a:spcBef>
                <a:spcPct val="0"/>
              </a:spcBef>
              <a:spcAft>
                <a:spcPct val="0"/>
              </a:spcAft>
              <a:buClrTx/>
              <a:buSzTx/>
              <a:buFontTx/>
              <a:buNone/>
            </a:pPr>
            <a:endParaRPr kumimoji="0" lang="en-US" sz="1125"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Thorsteinssons  is Canada's largest law firm practicing exclusively in tax. Our lawyers are consistently recognized among Canada's leading tax practitioners. We provide tax advice of the highest quality to clients around the world and are known for our skillful work in highly complex matters. Our close client relationships afford us the  in-depth understanding of our clients' businesses that is necessary  to deliver the quality of service and advice they demand.">
            <a:extLst>
              <a:ext uri="{FF2B5EF4-FFF2-40B4-BE49-F238E27FC236}">
                <a16:creationId xmlns:a16="http://schemas.microsoft.com/office/drawing/2014/main" id="{2D454C10-69C7-B647-BBEB-AC0F5881292F}"/>
              </a:ext>
            </a:extLst>
          </p:cNvPr>
          <p:cNvSpPr txBox="1">
            <a:spLocks noGrp="1"/>
          </p:cNvSpPr>
          <p:nvPr>
            <p:ph type="subTitle" sz="half" idx="4294967295"/>
          </p:nvPr>
        </p:nvSpPr>
        <p:spPr>
          <a:xfrm>
            <a:off x="2044048" y="2206478"/>
            <a:ext cx="6134482" cy="3605819"/>
          </a:xfrm>
          <a:prstGeom prst="rect">
            <a:avLst/>
          </a:prstGeom>
        </p:spPr>
        <p:txBody>
          <a:bodyPr lIns="76200" tIns="76200" rIns="76200" bIns="76200" anchor="t" anchorCtr="0">
            <a:noAutofit/>
          </a:bodyPr>
          <a:lstStyle>
            <a:lvl1pPr marL="0" indent="0" algn="l">
              <a:lnSpc>
                <a:spcPts val="2550"/>
              </a:lnSpc>
              <a:buNone/>
              <a:defRPr sz="4400">
                <a:solidFill>
                  <a:srgbClr val="193D66"/>
                </a:solidFill>
                <a:latin typeface="Lato Regular"/>
                <a:sym typeface="Lato Regular"/>
              </a:defRPr>
            </a:lvl1pPr>
          </a:lstStyle>
          <a:p>
            <a:pPr marL="0" indent="0" algn="l">
              <a:lnSpc>
                <a:spcPts val="6800"/>
              </a:lnSpc>
              <a:buNone/>
              <a:defRPr sz="4400">
                <a:solidFill>
                  <a:srgbClr val="193D66"/>
                </a:solidFill>
                <a:latin typeface="Lato Regular"/>
                <a:ea typeface="Lato Regular"/>
                <a:cs typeface="Lato Regular"/>
                <a:sym typeface="Lato Regular"/>
              </a:defRPr>
            </a:pPr>
            <a:endParaRPr sz="1463"/>
          </a:p>
        </p:txBody>
      </p:sp>
      <p:pic>
        <p:nvPicPr>
          <p:cNvPr id="10" name="Picture 9">
            <a:extLst>
              <a:ext uri="{FF2B5EF4-FFF2-40B4-BE49-F238E27FC236}">
                <a16:creationId xmlns:a16="http://schemas.microsoft.com/office/drawing/2014/main" id="{99554CE2-0316-4B06-8DED-8A37FBCD79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230"/>
            <a:ext cx="1168743" cy="7012460"/>
          </a:xfrm>
          <a:prstGeom prst="rect">
            <a:avLst/>
          </a:prstGeom>
        </p:spPr>
      </p:pic>
      <p:pic>
        <p:nvPicPr>
          <p:cNvPr id="11" name="Thor-Logo-white.pdf" descr="Thor-Logo-white.pdf">
            <a:extLst>
              <a:ext uri="{FF2B5EF4-FFF2-40B4-BE49-F238E27FC236}">
                <a16:creationId xmlns:a16="http://schemas.microsoft.com/office/drawing/2014/main" id="{3EA33C41-12E9-4A11-8EF9-230A19F52D6B}"/>
              </a:ext>
            </a:extLst>
          </p:cNvPr>
          <p:cNvPicPr>
            <a:picLocks noChangeAspect="1"/>
          </p:cNvPicPr>
          <p:nvPr userDrawn="1"/>
        </p:nvPicPr>
        <p:blipFill>
          <a:blip r:embed="rId3"/>
          <a:stretch>
            <a:fillRect/>
          </a:stretch>
        </p:blipFill>
        <p:spPr>
          <a:xfrm rot="-5400000">
            <a:off x="-2098626" y="3133726"/>
            <a:ext cx="5362575" cy="590550"/>
          </a:xfrm>
          <a:prstGeom prst="rect">
            <a:avLst/>
          </a:prstGeom>
          <a:ln w="12700">
            <a:miter lim="400000"/>
          </a:ln>
        </p:spPr>
      </p:pic>
      <p:sp>
        <p:nvSpPr>
          <p:cNvPr id="12" name="Title Text">
            <a:extLst>
              <a:ext uri="{FF2B5EF4-FFF2-40B4-BE49-F238E27FC236}">
                <a16:creationId xmlns:a16="http://schemas.microsoft.com/office/drawing/2014/main" id="{F2876DCC-3167-443A-9DBA-501C475DBA1E}"/>
              </a:ext>
            </a:extLst>
          </p:cNvPr>
          <p:cNvSpPr txBox="1">
            <a:spLocks noGrp="1"/>
          </p:cNvSpPr>
          <p:nvPr>
            <p:ph type="title"/>
          </p:nvPr>
        </p:nvSpPr>
        <p:spPr>
          <a:xfrm>
            <a:off x="2044048" y="1163821"/>
            <a:ext cx="6134482" cy="696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a:t>Title Text</a:t>
            </a:r>
          </a:p>
        </p:txBody>
      </p:sp>
    </p:spTree>
    <p:extLst>
      <p:ext uri="{BB962C8B-B14F-4D97-AF65-F5344CB8AC3E}">
        <p14:creationId xmlns:p14="http://schemas.microsoft.com/office/powerpoint/2010/main" val="20490826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00"/>
                            </p:stCondLst>
                          </p:cTn>
                        </p:par>
                        <p:par>
                          <p:cTn id="5" fill="hold" nodeType="afterGroup">
                            <p:stCondLst>
                              <p:cond delay="0"/>
                            </p:stCondLst>
                            <p:childTnLst>
                              <p:par>
                                <p:cTn id="6" presetID="9" presetClass="entr" presetSubtype="0" fill="hold" grpId="0" nodeType="afterEffect">
                                  <p:stCondLst>
                                    <p:cond delay="200"/>
                                  </p:stCondLst>
                                  <p:iterate type="wd">
                                    <p:tmPct val="0"/>
                                  </p:iterate>
                                  <p:childTnLst>
                                    <p:set>
                                      <p:cBhvr>
                                        <p:cTn id="7" fill="hold"/>
                                        <p:tgtEl>
                                          <p:spTgt spid="25"/>
                                        </p:tgtEl>
                                        <p:attrNameLst>
                                          <p:attrName>style.visibility</p:attrName>
                                        </p:attrNameLst>
                                      </p:cBhvr>
                                      <p:to>
                                        <p:strVal val="visible"/>
                                      </p:to>
                                    </p:set>
                                    <p:animEffect transition="in" filter="dissolve">
                                      <p:cBhvr>
                                        <p:cTn id="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dvAuto="0"/>
    </p:bldLst>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6" name="Rectangle 6"/>
          <p:cNvSpPr>
            <a:spLocks noGrp="1" noChangeArrowheads="1"/>
          </p:cNvSpPr>
          <p:nvPr>
            <p:ph type="sldNum" sz="quarter" idx="12"/>
          </p:nvPr>
        </p:nvSpPr>
        <p:spPr/>
        <p:txBody>
          <a:bodyPr/>
          <a:lstStyle>
            <a:lvl1pPr>
              <a:defRPr/>
            </a:lvl1pPr>
          </a:lstStyle>
          <a:p>
            <a:pPr>
              <a:defRPr/>
            </a:pPr>
            <a:fld id="{710072B9-383C-4C4E-B33A-AE4EE52AE654}" type="slidenum">
              <a:rPr lang="en-US" altLang="en-US"/>
              <a:pPr>
                <a:defRPr/>
              </a:pPr>
              <a:t>‹#›</a:t>
            </a:fld>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pPr>
              <a:defRPr/>
            </a:pPr>
            <a:fld id="{F680CBD7-5C7C-49A6-A465-329055B01C4F}" type="slidenum">
              <a:rPr lang="en-US" altLang="en-US"/>
              <a:pPr>
                <a:defRPr/>
              </a:pPr>
              <a:t>‹#›</a:t>
            </a:fld>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pPr>
              <a:defRPr/>
            </a:pPr>
            <a:fld id="{8E37C48A-8284-4AD8-B2D6-9FBD4CC94CB2}" type="slidenum">
              <a:rPr lang="en-US" altLang="en-US"/>
              <a:pPr>
                <a:defRPr/>
              </a:pPr>
              <a:t>‹#›</a:t>
            </a:fld>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pPr>
              <a:defRPr/>
            </a:pPr>
            <a:fld id="{22AB392A-89B5-4BF7-A707-4197F3ACEAA7}" type="slidenum">
              <a:rPr lang="en-US" altLang="en-US"/>
              <a:pPr>
                <a:defRPr/>
              </a:pPr>
              <a:t>‹#›</a:t>
            </a:fld>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2805113" y="6248400"/>
            <a:ext cx="3441700" cy="457200"/>
          </a:xfrm>
          <a:prstGeom prst="rect">
            <a:avLst/>
          </a:prstGeom>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75AF084F-3F88-46A7-98C5-EECFCA70B633}" type="slidenum">
              <a:rPr lang="en-US" altLang="en-US"/>
              <a:pPr>
                <a:defRPr/>
              </a:pPr>
              <a:t>‹#›</a:t>
            </a:fld>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2805113" y="6248400"/>
            <a:ext cx="3441700" cy="457200"/>
          </a:xfrm>
          <a:prstGeom prst="rect">
            <a:avLst/>
          </a:prstGeom>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ACD8485B-EC9B-4E00-B799-441B85624A78}" type="slidenum">
              <a:rPr lang="en-US" altLang="en-US"/>
              <a:pPr>
                <a:defRPr/>
              </a:pPr>
              <a:t>‹#›</a:t>
            </a:fld>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2805113" y="6248400"/>
            <a:ext cx="3441700" cy="457200"/>
          </a:xfrm>
          <a:prstGeom prst="rect">
            <a:avLst/>
          </a:prstGeom>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428B8EED-6E94-482C-B1C2-B9AFBE0D8FA5}" type="slidenum">
              <a:rPr lang="en-US" altLang="en-US"/>
              <a:pPr>
                <a:defRPr/>
              </a:pPr>
              <a:t>‹#›</a:t>
            </a:fld>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slideLayout" Target="../slideLayouts/slideLayout14.xml" /><Relationship Id="rId3"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image" Target="../media/image4.jpeg" /><Relationship Id="rId6"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slideLayout" Target="../slideLayouts/slideLayout20.xml" /><Relationship Id="rId3" Type="http://schemas.openxmlformats.org/officeDocument/2006/relationships/slideLayout" Target="../slideLayouts/slideLayout21.xml" /><Relationship Id="rId4" Type="http://schemas.openxmlformats.org/officeDocument/2006/relationships/slideLayout" Target="../slideLayouts/slideLayout22.xml" /><Relationship Id="rId5" Type="http://schemas.openxmlformats.org/officeDocument/2006/relationships/image" Target="../media/image4.jpeg" /><Relationship Id="rId6"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smtClean="0">
                <a:latin typeface="Garamond" pitchFamily="18" charset="0"/>
              </a:defRPr>
            </a:lvl1pPr>
          </a:lstStyle>
          <a:p>
            <a:pPr>
              <a:defRPr/>
            </a:pPr>
            <a:fld id="{0A1D9521-FF5D-416C-88C9-7BC8A3D9AE2E}" type="slidenum">
              <a:rPr lang="en-US" altLang="en-US"/>
              <a:pPr>
                <a:defRPr/>
              </a:pPr>
              <a:t>‹#›</a:t>
            </a:fld>
          </a:p>
        </p:txBody>
      </p:sp>
      <p:sp>
        <p:nvSpPr>
          <p:cNvPr id="10247" name="Freeform 7"/>
          <p:cNvSpPr>
            <a:spLocks noChangeArrowheads="1"/>
          </p:cNvSpPr>
          <p:nvPr/>
        </p:nvSpPr>
        <p:spPr bwMode="auto">
          <a:xfrm>
            <a:off x="381000" y="228600"/>
            <a:ext cx="8229600" cy="609600"/>
          </a:xfrm>
          <a:custGeom>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CC0000"/>
            </a:solidFill>
            <a:prstDash val="solid"/>
            <a:miter lim="800000"/>
          </a:ln>
        </p:spPr>
        <p:txBody>
          <a:bodyPr/>
          <a:lstStyle/>
          <a:p>
            <a:pPr>
              <a:defRPr/>
            </a:pPr>
            <a:endParaRPr lang="en-US"/>
          </a:p>
        </p:txBody>
      </p:sp>
      <p:sp>
        <p:nvSpPr>
          <p:cNvPr id="10248" name="Line 8"/>
          <p:cNvSpPr>
            <a:spLocks noChangeShapeType="1"/>
          </p:cNvSpPr>
          <p:nvPr/>
        </p:nvSpPr>
        <p:spPr bwMode="auto">
          <a:xfrm>
            <a:off x="457200" y="6172200"/>
            <a:ext cx="8229600" cy="0"/>
          </a:xfrm>
          <a:prstGeom prst="line">
            <a:avLst/>
          </a:prstGeom>
          <a:noFill/>
          <a:ln w="19050">
            <a:solidFill>
              <a:srgbClr val="CC0000"/>
            </a:solidFill>
            <a:round/>
          </a:ln>
          <a:effectLst/>
        </p:spPr>
        <p:txBody>
          <a:bodyPr/>
          <a:lstStyle/>
          <a:p>
            <a:pPr>
              <a:defRPr/>
            </a:pPr>
            <a:endParaRPr lang="en-US"/>
          </a:p>
        </p:txBody>
      </p:sp>
      <p:sp>
        <p:nvSpPr>
          <p:cNvPr id="10" name="Slide Number Placeholder 5"/>
          <p:cNvSpPr txBox="1"/>
          <p:nvPr/>
        </p:nvSpPr>
        <p:spPr bwMode="auto">
          <a:xfrm>
            <a:off x="457200" y="6130925"/>
            <a:ext cx="5061962" cy="705027"/>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l"/>
            <a:r>
              <a:rPr lang="en-US" i="1">
                <a:latin typeface="+mn-lt"/>
              </a:rPr>
              <a:t>Automate/CAMM Briefing – COVID-19</a:t>
            </a:r>
          </a:p>
          <a:p>
            <a:pPr algn="l"/>
            <a:r>
              <a:rPr lang="en-US" i="1">
                <a:latin typeface="+mn-lt"/>
              </a:rPr>
              <a:t>Current</a:t>
            </a:r>
            <a:r>
              <a:rPr lang="en-US" i="1" baseline="0">
                <a:latin typeface="+mn-lt"/>
              </a:rPr>
              <a:t> as of May 28, 2020</a:t>
            </a:r>
            <a:endParaRPr lang="en-US" i="1">
              <a:latin typeface="+mn-lt"/>
            </a:endParaRPr>
          </a:p>
          <a:p>
            <a:pPr algn="l"/>
            <a:r>
              <a:rPr lang="en-US">
                <a:latin typeface="+mn-lt"/>
              </a:rPr>
              <a:t>Main 416.603.0700 / 24 Hour 416.420.0738 / www.sherrardkuzz.com</a:t>
            </a:r>
          </a:p>
        </p:txBody>
      </p:sp>
    </p:spTree>
  </p:cSld>
  <p:clrMap bg1="lt1" tx1="dk1" bg2="lt2" tx2="dk2" accent1="accent1" accent2="accent2" accent3="accent3" accent4="accent4" accent5="accent5" accent6="accent6" hlink="hlink" folHlink="folHlink"/>
  <p:sldLayoutIdLst>
    <p:sldLayoutId id="2147483678"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p:timing/>
  <p:hf hdr="0" ftr="0" dt="0"/>
  <p:txStyles>
    <p:titleStyle>
      <a:lvl1pPr algn="l" rtl="0" eaLnBrk="1" fontAlgn="base" hangingPunct="1">
        <a:spcBef>
          <a:spcPct val="0"/>
        </a:spcBef>
        <a:spcAft>
          <a:spcPct val="0"/>
        </a:spcAft>
        <a:defRPr sz="4200">
          <a:solidFill>
            <a:srgbClr val="000000"/>
          </a:solidFill>
          <a:latin typeface="+mj-lt"/>
          <a:ea typeface="+mj-ea"/>
          <a:cs typeface="+mj-cs"/>
        </a:defRPr>
      </a:lvl1pPr>
      <a:lvl2pPr algn="l" rtl="0" eaLnBrk="1" fontAlgn="base" hangingPunct="1">
        <a:spcBef>
          <a:spcPct val="0"/>
        </a:spcBef>
        <a:spcAft>
          <a:spcPct val="0"/>
        </a:spcAft>
        <a:defRPr sz="4200">
          <a:solidFill>
            <a:srgbClr val="000000"/>
          </a:solidFill>
          <a:latin typeface="Times New Roman" pitchFamily="18" charset="0"/>
        </a:defRPr>
      </a:lvl2pPr>
      <a:lvl3pPr algn="l" rtl="0" eaLnBrk="1" fontAlgn="base" hangingPunct="1">
        <a:spcBef>
          <a:spcPct val="0"/>
        </a:spcBef>
        <a:spcAft>
          <a:spcPct val="0"/>
        </a:spcAft>
        <a:defRPr sz="4200">
          <a:solidFill>
            <a:srgbClr val="000000"/>
          </a:solidFill>
          <a:latin typeface="Times New Roman" pitchFamily="18" charset="0"/>
        </a:defRPr>
      </a:lvl3pPr>
      <a:lvl4pPr algn="l" rtl="0" eaLnBrk="1" fontAlgn="base" hangingPunct="1">
        <a:spcBef>
          <a:spcPct val="0"/>
        </a:spcBef>
        <a:spcAft>
          <a:spcPct val="0"/>
        </a:spcAft>
        <a:defRPr sz="4200">
          <a:solidFill>
            <a:srgbClr val="000000"/>
          </a:solidFill>
          <a:latin typeface="Times New Roman" pitchFamily="18" charset="0"/>
        </a:defRPr>
      </a:lvl4pPr>
      <a:lvl5pPr algn="l" rtl="0" eaLnBrk="1" fontAlgn="base" hangingPunct="1">
        <a:spcBef>
          <a:spcPct val="0"/>
        </a:spcBef>
        <a:spcAft>
          <a:spcPct val="0"/>
        </a:spcAft>
        <a:defRPr sz="4200">
          <a:solidFill>
            <a:srgbClr val="000000"/>
          </a:solidFill>
          <a:latin typeface="Times New Roman" pitchFamily="18" charset="0"/>
        </a:defRPr>
      </a:lvl5pPr>
      <a:lvl6pPr marL="457200" algn="l" rtl="0" eaLnBrk="1" fontAlgn="base" hangingPunct="1">
        <a:spcBef>
          <a:spcPct val="0"/>
        </a:spcBef>
        <a:spcAft>
          <a:spcPct val="0"/>
        </a:spcAft>
        <a:defRPr sz="4200">
          <a:solidFill>
            <a:srgbClr val="000000"/>
          </a:solidFill>
          <a:latin typeface="Times New Roman" pitchFamily="18" charset="0"/>
        </a:defRPr>
      </a:lvl6pPr>
      <a:lvl7pPr marL="914400" algn="l" rtl="0" eaLnBrk="1" fontAlgn="base" hangingPunct="1">
        <a:spcBef>
          <a:spcPct val="0"/>
        </a:spcBef>
        <a:spcAft>
          <a:spcPct val="0"/>
        </a:spcAft>
        <a:defRPr sz="4200">
          <a:solidFill>
            <a:srgbClr val="000000"/>
          </a:solidFill>
          <a:latin typeface="Times New Roman" pitchFamily="18" charset="0"/>
        </a:defRPr>
      </a:lvl7pPr>
      <a:lvl8pPr marL="1371600" algn="l" rtl="0" eaLnBrk="1" fontAlgn="base" hangingPunct="1">
        <a:spcBef>
          <a:spcPct val="0"/>
        </a:spcBef>
        <a:spcAft>
          <a:spcPct val="0"/>
        </a:spcAft>
        <a:defRPr sz="4200">
          <a:solidFill>
            <a:srgbClr val="000000"/>
          </a:solidFill>
          <a:latin typeface="Times New Roman" pitchFamily="18" charset="0"/>
        </a:defRPr>
      </a:lvl8pPr>
      <a:lvl9pPr marL="1828800" algn="l" rtl="0" eaLnBrk="1" fontAlgn="base" hangingPunct="1">
        <a:spcBef>
          <a:spcPct val="0"/>
        </a:spcBef>
        <a:spcAft>
          <a:spcPct val="0"/>
        </a:spcAft>
        <a:defRPr sz="4200">
          <a:solidFill>
            <a:srgbClr val="000000"/>
          </a:solidFill>
          <a:latin typeface="Times New Roman" pitchFamily="18" charset="0"/>
        </a:defRPr>
      </a:lvl9pPr>
    </p:titleStyle>
    <p:bodyStyle>
      <a:lvl1pPr marL="342900" indent="-342900" algn="l" rtl="0" eaLnBrk="1" fontAlgn="base" hangingPunct="1">
        <a:spcBef>
          <a:spcPct val="20000"/>
        </a:spcBef>
        <a:spcAft>
          <a:spcPct val="0"/>
        </a:spcAft>
        <a:buClr>
          <a:srgbClr val="CC0000"/>
        </a:buClr>
        <a:buFont typeface="Wingdings" pitchFamily="2" charset="2"/>
        <a:buChar char="n"/>
        <a:defRPr sz="3200">
          <a:solidFill>
            <a:schemeClr val="tx1"/>
          </a:solidFill>
          <a:latin typeface="+mn-lt"/>
          <a:ea typeface="+mn-ea"/>
          <a:cs typeface="+mn-cs"/>
        </a:defRPr>
      </a:lvl1pPr>
      <a:lvl2pPr marL="669925" indent="-325438" algn="l" rtl="0" eaLnBrk="1" fontAlgn="base" hangingPunct="1">
        <a:spcBef>
          <a:spcPct val="20000"/>
        </a:spcBef>
        <a:spcAft>
          <a:spcPct val="0"/>
        </a:spcAft>
        <a:buClr>
          <a:srgbClr val="CC0000"/>
        </a:buClr>
        <a:buFont typeface="Wingdings" pitchFamily="2" charset="2"/>
        <a:buChar char="q"/>
        <a:defRPr sz="3000">
          <a:solidFill>
            <a:schemeClr val="tx1"/>
          </a:solidFill>
          <a:latin typeface="+mn-lt"/>
        </a:defRPr>
      </a:lvl2pPr>
      <a:lvl3pPr marL="1022350" indent="-350838" algn="l" rtl="0" eaLnBrk="1" fontAlgn="base" hangingPunct="1">
        <a:spcBef>
          <a:spcPct val="20000"/>
        </a:spcBef>
        <a:spcAft>
          <a:spcPct val="0"/>
        </a:spcAft>
        <a:buClr>
          <a:srgbClr val="CC0000"/>
        </a:buClr>
        <a:buFont typeface="Wingdings" pitchFamily="2" charset="2"/>
        <a:buChar char="n"/>
        <a:defRPr sz="2800">
          <a:solidFill>
            <a:schemeClr val="tx1"/>
          </a:solidFill>
          <a:latin typeface="+mn-lt"/>
        </a:defRPr>
      </a:lvl3pPr>
      <a:lvl4pPr marL="1339850" indent="-315913" algn="l" rtl="0" eaLnBrk="1" fontAlgn="base" hangingPunct="1">
        <a:spcBef>
          <a:spcPct val="20000"/>
        </a:spcBef>
        <a:spcAft>
          <a:spcPct val="0"/>
        </a:spcAft>
        <a:buClr>
          <a:srgbClr val="CC0000"/>
        </a:buClr>
        <a:buFont typeface="Wingdings" pitchFamily="2" charset="2"/>
        <a:buChar char="q"/>
        <a:defRPr sz="2600">
          <a:solidFill>
            <a:schemeClr val="tx1"/>
          </a:solidFill>
          <a:latin typeface="+mn-lt"/>
        </a:defRPr>
      </a:lvl4pPr>
      <a:lvl5pPr marL="16811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5pPr>
      <a:lvl6pPr marL="21383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6pPr>
      <a:lvl7pPr marL="25955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7pPr>
      <a:lvl8pPr marL="30527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8pPr>
      <a:lvl9pPr marL="35099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smtClean="0">
                <a:latin typeface="Garamond" pitchFamily="18" charset="0"/>
              </a:defRPr>
            </a:lvl1pPr>
          </a:lstStyle>
          <a:p>
            <a:pPr>
              <a:defRPr/>
            </a:pPr>
            <a:endParaRPr lang="en-US" altLang="en-US">
              <a:solidFill>
                <a:srgbClr val="000000"/>
              </a:solidFill>
            </a:endParaRPr>
          </a:p>
        </p:txBody>
      </p:sp>
      <p:sp>
        <p:nvSpPr>
          <p:cNvPr id="10245" name="Rectangle 5"/>
          <p:cNvSpPr>
            <a:spLocks noGrp="1" noChangeArrowheads="1"/>
          </p:cNvSpPr>
          <p:nvPr>
            <p:ph type="ftr" sz="quarter" idx="3"/>
          </p:nvPr>
        </p:nvSpPr>
        <p:spPr bwMode="auto">
          <a:xfrm>
            <a:off x="2805113" y="6248400"/>
            <a:ext cx="34417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ctr">
              <a:defRPr sz="1200" smtClean="0">
                <a:latin typeface="Garamond" pitchFamily="18" charset="0"/>
              </a:defRPr>
            </a:lvl1pPr>
          </a:lstStyle>
          <a:p>
            <a:pPr>
              <a:defRPr/>
            </a:pPr>
            <a:endParaRPr lang="en-US" altLang="en-US">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smtClean="0">
                <a:latin typeface="Garamond" pitchFamily="18" charset="0"/>
              </a:defRPr>
            </a:lvl1pPr>
          </a:lstStyle>
          <a:p>
            <a:pPr>
              <a:defRPr/>
            </a:pPr>
            <a:fld id="{0A1D9521-FF5D-416C-88C9-7BC8A3D9AE2E}" type="slidenum">
              <a:rPr lang="en-US" altLang="en-US">
                <a:solidFill>
                  <a:srgbClr val="000000"/>
                </a:solidFill>
              </a:rPr>
              <a:pPr>
                <a:defRPr/>
              </a:pPr>
              <a:t>‹#›</a:t>
            </a:fld>
          </a:p>
        </p:txBody>
      </p:sp>
      <p:sp>
        <p:nvSpPr>
          <p:cNvPr id="10247" name="Freeform 7"/>
          <p:cNvSpPr>
            <a:spLocks noChangeArrowheads="1"/>
          </p:cNvSpPr>
          <p:nvPr/>
        </p:nvSpPr>
        <p:spPr bwMode="auto">
          <a:xfrm>
            <a:off x="381000" y="228600"/>
            <a:ext cx="8229600" cy="609600"/>
          </a:xfrm>
          <a:custGeom>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CC0000"/>
            </a:solidFill>
            <a:prstDash val="solid"/>
            <a:miter lim="800000"/>
          </a:ln>
        </p:spPr>
        <p:txBody>
          <a:bodyPr/>
          <a:lstStyle/>
          <a:p>
            <a:pPr>
              <a:defRPr/>
            </a:pPr>
            <a:endParaRPr lang="en-US">
              <a:solidFill>
                <a:srgbClr val="000000"/>
              </a:solidFill>
            </a:endParaRPr>
          </a:p>
        </p:txBody>
      </p:sp>
      <p:sp>
        <p:nvSpPr>
          <p:cNvPr id="10248" name="Line 8"/>
          <p:cNvSpPr>
            <a:spLocks noChangeShapeType="1"/>
          </p:cNvSpPr>
          <p:nvPr/>
        </p:nvSpPr>
        <p:spPr bwMode="auto">
          <a:xfrm>
            <a:off x="457200" y="6172200"/>
            <a:ext cx="8229600" cy="0"/>
          </a:xfrm>
          <a:prstGeom prst="line">
            <a:avLst/>
          </a:prstGeom>
          <a:noFill/>
          <a:ln w="19050">
            <a:solidFill>
              <a:srgbClr val="CC0000"/>
            </a:solidFill>
            <a:round/>
          </a:ln>
          <a:effectLst/>
        </p:spPr>
        <p:txBody>
          <a:bodyPr/>
          <a:lstStyle/>
          <a:p>
            <a:pPr>
              <a:defRPr/>
            </a:pPr>
            <a:endParaRPr lang="en-US">
              <a:solidFill>
                <a:srgbClr val="000000"/>
              </a:solidFill>
            </a:endParaRPr>
          </a:p>
        </p:txBody>
      </p:sp>
    </p:spTree>
    <p:extLst>
      <p:ext uri="{BB962C8B-B14F-4D97-AF65-F5344CB8AC3E}">
        <p14:creationId xmlns:p14="http://schemas.microsoft.com/office/powerpoint/2010/main" val="3674254964"/>
      </p:ext>
    </p:extLst>
  </p:cSld>
  <p:clrMap bg1="lt1" tx1="dk1" bg2="lt2" tx2="dk2" accent1="accent1" accent2="accent2" accent3="accent3" accent4="accent4" accent5="accent5" accent6="accent6" hlink="hlink" folHlink="folHlink"/>
  <p:sldLayoutIdLst>
    <p:sldLayoutId id="2147483681" r:id="rId1"/>
    <p:sldLayoutId id="2147483691" r:id="rId2"/>
  </p:sldLayoutIdLst>
  <p:transition/>
  <p:timing/>
  <p:hf hdr="0" ftr="0" dt="0"/>
  <p:txStyles>
    <p:titleStyle>
      <a:lvl1pPr algn="l" rtl="0" eaLnBrk="1" fontAlgn="base" hangingPunct="1">
        <a:spcBef>
          <a:spcPct val="0"/>
        </a:spcBef>
        <a:spcAft>
          <a:spcPct val="0"/>
        </a:spcAft>
        <a:defRPr sz="4200">
          <a:solidFill>
            <a:srgbClr val="000000"/>
          </a:solidFill>
          <a:latin typeface="+mj-lt"/>
          <a:ea typeface="+mj-ea"/>
          <a:cs typeface="+mj-cs"/>
        </a:defRPr>
      </a:lvl1pPr>
      <a:lvl2pPr algn="l" rtl="0" eaLnBrk="1" fontAlgn="base" hangingPunct="1">
        <a:spcBef>
          <a:spcPct val="0"/>
        </a:spcBef>
        <a:spcAft>
          <a:spcPct val="0"/>
        </a:spcAft>
        <a:defRPr sz="4200">
          <a:solidFill>
            <a:srgbClr val="000000"/>
          </a:solidFill>
          <a:latin typeface="Times New Roman" pitchFamily="18" charset="0"/>
        </a:defRPr>
      </a:lvl2pPr>
      <a:lvl3pPr algn="l" rtl="0" eaLnBrk="1" fontAlgn="base" hangingPunct="1">
        <a:spcBef>
          <a:spcPct val="0"/>
        </a:spcBef>
        <a:spcAft>
          <a:spcPct val="0"/>
        </a:spcAft>
        <a:defRPr sz="4200">
          <a:solidFill>
            <a:srgbClr val="000000"/>
          </a:solidFill>
          <a:latin typeface="Times New Roman" pitchFamily="18" charset="0"/>
        </a:defRPr>
      </a:lvl3pPr>
      <a:lvl4pPr algn="l" rtl="0" eaLnBrk="1" fontAlgn="base" hangingPunct="1">
        <a:spcBef>
          <a:spcPct val="0"/>
        </a:spcBef>
        <a:spcAft>
          <a:spcPct val="0"/>
        </a:spcAft>
        <a:defRPr sz="4200">
          <a:solidFill>
            <a:srgbClr val="000000"/>
          </a:solidFill>
          <a:latin typeface="Times New Roman" pitchFamily="18" charset="0"/>
        </a:defRPr>
      </a:lvl4pPr>
      <a:lvl5pPr algn="l" rtl="0" eaLnBrk="1" fontAlgn="base" hangingPunct="1">
        <a:spcBef>
          <a:spcPct val="0"/>
        </a:spcBef>
        <a:spcAft>
          <a:spcPct val="0"/>
        </a:spcAft>
        <a:defRPr sz="4200">
          <a:solidFill>
            <a:srgbClr val="000000"/>
          </a:solidFill>
          <a:latin typeface="Times New Roman" pitchFamily="18" charset="0"/>
        </a:defRPr>
      </a:lvl5pPr>
      <a:lvl6pPr marL="457200" algn="l" rtl="0" eaLnBrk="1" fontAlgn="base" hangingPunct="1">
        <a:spcBef>
          <a:spcPct val="0"/>
        </a:spcBef>
        <a:spcAft>
          <a:spcPct val="0"/>
        </a:spcAft>
        <a:defRPr sz="4200">
          <a:solidFill>
            <a:srgbClr val="000000"/>
          </a:solidFill>
          <a:latin typeface="Times New Roman" pitchFamily="18" charset="0"/>
        </a:defRPr>
      </a:lvl6pPr>
      <a:lvl7pPr marL="914400" algn="l" rtl="0" eaLnBrk="1" fontAlgn="base" hangingPunct="1">
        <a:spcBef>
          <a:spcPct val="0"/>
        </a:spcBef>
        <a:spcAft>
          <a:spcPct val="0"/>
        </a:spcAft>
        <a:defRPr sz="4200">
          <a:solidFill>
            <a:srgbClr val="000000"/>
          </a:solidFill>
          <a:latin typeface="Times New Roman" pitchFamily="18" charset="0"/>
        </a:defRPr>
      </a:lvl7pPr>
      <a:lvl8pPr marL="1371600" algn="l" rtl="0" eaLnBrk="1" fontAlgn="base" hangingPunct="1">
        <a:spcBef>
          <a:spcPct val="0"/>
        </a:spcBef>
        <a:spcAft>
          <a:spcPct val="0"/>
        </a:spcAft>
        <a:defRPr sz="4200">
          <a:solidFill>
            <a:srgbClr val="000000"/>
          </a:solidFill>
          <a:latin typeface="Times New Roman" pitchFamily="18" charset="0"/>
        </a:defRPr>
      </a:lvl8pPr>
      <a:lvl9pPr marL="1828800" algn="l" rtl="0" eaLnBrk="1" fontAlgn="base" hangingPunct="1">
        <a:spcBef>
          <a:spcPct val="0"/>
        </a:spcBef>
        <a:spcAft>
          <a:spcPct val="0"/>
        </a:spcAft>
        <a:defRPr sz="4200">
          <a:solidFill>
            <a:srgbClr val="000000"/>
          </a:solidFill>
          <a:latin typeface="Times New Roman" pitchFamily="18" charset="0"/>
        </a:defRPr>
      </a:lvl9pPr>
    </p:titleStyle>
    <p:bodyStyle>
      <a:lvl1pPr marL="342900" indent="-342900" algn="l" rtl="0" eaLnBrk="1" fontAlgn="base" hangingPunct="1">
        <a:spcBef>
          <a:spcPct val="20000"/>
        </a:spcBef>
        <a:spcAft>
          <a:spcPct val="0"/>
        </a:spcAft>
        <a:buClr>
          <a:srgbClr val="CC0000"/>
        </a:buClr>
        <a:buFont typeface="Wingdings" pitchFamily="2" charset="2"/>
        <a:buChar char="n"/>
        <a:defRPr sz="3200">
          <a:solidFill>
            <a:schemeClr val="tx1"/>
          </a:solidFill>
          <a:latin typeface="+mn-lt"/>
          <a:ea typeface="+mn-ea"/>
          <a:cs typeface="+mn-cs"/>
        </a:defRPr>
      </a:lvl1pPr>
      <a:lvl2pPr marL="669925" indent="-325438" algn="l" rtl="0" eaLnBrk="1" fontAlgn="base" hangingPunct="1">
        <a:spcBef>
          <a:spcPct val="20000"/>
        </a:spcBef>
        <a:spcAft>
          <a:spcPct val="0"/>
        </a:spcAft>
        <a:buClr>
          <a:srgbClr val="CC0000"/>
        </a:buClr>
        <a:buFont typeface="Wingdings" pitchFamily="2" charset="2"/>
        <a:buChar char="q"/>
        <a:defRPr sz="3000">
          <a:solidFill>
            <a:schemeClr val="tx1"/>
          </a:solidFill>
          <a:latin typeface="+mn-lt"/>
        </a:defRPr>
      </a:lvl2pPr>
      <a:lvl3pPr marL="1022350" indent="-350838" algn="l" rtl="0" eaLnBrk="1" fontAlgn="base" hangingPunct="1">
        <a:spcBef>
          <a:spcPct val="20000"/>
        </a:spcBef>
        <a:spcAft>
          <a:spcPct val="0"/>
        </a:spcAft>
        <a:buClr>
          <a:srgbClr val="CC0000"/>
        </a:buClr>
        <a:buFont typeface="Wingdings" pitchFamily="2" charset="2"/>
        <a:buChar char="n"/>
        <a:defRPr sz="2800">
          <a:solidFill>
            <a:schemeClr val="tx1"/>
          </a:solidFill>
          <a:latin typeface="+mn-lt"/>
        </a:defRPr>
      </a:lvl3pPr>
      <a:lvl4pPr marL="1339850" indent="-315913" algn="l" rtl="0" eaLnBrk="1" fontAlgn="base" hangingPunct="1">
        <a:spcBef>
          <a:spcPct val="20000"/>
        </a:spcBef>
        <a:spcAft>
          <a:spcPct val="0"/>
        </a:spcAft>
        <a:buClr>
          <a:srgbClr val="CC0000"/>
        </a:buClr>
        <a:buFont typeface="Wingdings" pitchFamily="2" charset="2"/>
        <a:buChar char="q"/>
        <a:defRPr sz="2600">
          <a:solidFill>
            <a:schemeClr val="tx1"/>
          </a:solidFill>
          <a:latin typeface="+mn-lt"/>
        </a:defRPr>
      </a:lvl4pPr>
      <a:lvl5pPr marL="16811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5pPr>
      <a:lvl6pPr marL="21383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6pPr>
      <a:lvl7pPr marL="25955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7pPr>
      <a:lvl8pPr marL="30527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8pPr>
      <a:lvl9pPr marL="35099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1">
          <a:blip r:embed="rId5">
            <a:lum/>
          </a:blip>
          <a:stretch>
            <a:fillRect t="-6000" b="-6000"/>
          </a:stretch>
        </a:blipFill>
        <a:effectLst/>
      </p:bgPr>
    </p:bg>
    <p:spTree>
      <p:nvGrpSpPr>
        <p:cNvPr id="1" name=""/>
        <p:cNvGrpSpPr/>
        <p:nvPr/>
      </p:nvGrpSpPr>
      <p:grpSpPr>
        <a:xfrm>
          <a:off x="0" y="0"/>
          <a:ext cx="0" cy="0"/>
        </a:xfrm>
      </p:grpSpPr>
      <p:sp>
        <p:nvSpPr>
          <p:cNvPr id="2" name="Title Text"/>
          <p:cNvSpPr txBox="1">
            <a:spLocks noGrp="1"/>
          </p:cNvSpPr>
          <p:nvPr>
            <p:ph type="title"/>
          </p:nvPr>
        </p:nvSpPr>
        <p:spPr>
          <a:xfrm>
            <a:off x="1027662" y="623455"/>
            <a:ext cx="7216530" cy="939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a:t>Title Text</a:t>
            </a:r>
          </a:p>
        </p:txBody>
      </p:sp>
      <p:sp>
        <p:nvSpPr>
          <p:cNvPr id="3" name="Body Level One…"/>
          <p:cNvSpPr txBox="1">
            <a:spLocks noGrp="1"/>
          </p:cNvSpPr>
          <p:nvPr>
            <p:ph type="body" idx="1"/>
          </p:nvPr>
        </p:nvSpPr>
        <p:spPr>
          <a:xfrm>
            <a:off x="1027662" y="1821656"/>
            <a:ext cx="7216530" cy="3625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a:t>Body Level One</a:t>
            </a:r>
          </a:p>
          <a:p>
            <a:pPr lvl="1"/>
            <a:r>
              <a:rPr/>
              <a:t>Body Level Two</a:t>
            </a:r>
          </a:p>
          <a:p>
            <a:pPr lvl="2"/>
            <a:r>
              <a:rPr/>
              <a:t>Body Level Three</a:t>
            </a:r>
          </a:p>
          <a:p>
            <a:pPr lvl="3"/>
            <a:r>
              <a:rPr/>
              <a:t>Body Level Four</a:t>
            </a:r>
          </a:p>
          <a:p>
            <a:pPr lvl="4"/>
            <a:r>
              <a:rPr/>
              <a:t>Body Level Five</a:t>
            </a:r>
          </a:p>
        </p:txBody>
      </p:sp>
      <p:sp>
        <p:nvSpPr>
          <p:cNvPr id="4" name="Slide Number"/>
          <p:cNvSpPr txBox="1">
            <a:spLocks noGrp="1"/>
          </p:cNvSpPr>
          <p:nvPr>
            <p:ph type="sldNum" sz="quarter" idx="2"/>
          </p:nvPr>
        </p:nvSpPr>
        <p:spPr>
          <a:xfrm>
            <a:off x="4426528" y="6089102"/>
            <a:ext cx="399011" cy="349134"/>
          </a:xfrm>
          <a:prstGeom prst="rect">
            <a:avLst/>
          </a:prstGeom>
          <a:ln w="12700">
            <a:miter lim="400000"/>
          </a:ln>
        </p:spPr>
        <p:txBody>
          <a:bodyPr wrap="square" lIns="71437" tIns="71437" rIns="71437" bIns="71437">
            <a:spAutoFit/>
          </a:bodyPr>
          <a:lstStyle>
            <a:lvl1pPr>
              <a:defRPr sz="1350" b="0">
                <a:latin typeface="Lato Light" panose="020f0302020204030203"/>
                <a:ea typeface="Lato Light" panose="020f0302020204030203"/>
                <a:cs typeface="Lato Light" panose="020f0302020204030203"/>
                <a:sym typeface="Helvetica Neue Light"/>
              </a:defRPr>
            </a:lvl1pPr>
          </a:lstStyle>
          <a:p>
            <a:fld id="{B4597BD3-8296-490D-8845-956F83D8C462}" type="slidenum">
              <a:rPr lang="en-US" smtClean="0"/>
              <a:t>‹#›</a:t>
            </a:fld>
            <a:endParaRPr lang="en-US"/>
          </a:p>
        </p:txBody>
      </p:sp>
      <p:sp>
        <p:nvSpPr>
          <p:cNvPr id="5" name="Footer Placeholder 4">
            <a:extLst>
              <a:ext uri="{FF2B5EF4-FFF2-40B4-BE49-F238E27FC236}">
                <a16:creationId xmlns:a16="http://schemas.microsoft.com/office/drawing/2014/main" id="{295B5845-A976-4F75-AAC7-09767FCF2A53}"/>
              </a:ext>
            </a:extLst>
          </p:cNvPr>
          <p:cNvSpPr>
            <a:spLocks noGrp="1"/>
          </p:cNvSpPr>
          <p:nvPr>
            <p:ph type="ftr" sz="quarter" idx="3"/>
          </p:nvPr>
        </p:nvSpPr>
        <p:spPr>
          <a:xfrm>
            <a:off x="1027661" y="6054564"/>
            <a:ext cx="3086100" cy="365125"/>
          </a:xfrm>
          <a:prstGeom prst="rect">
            <a:avLst/>
          </a:prstGeom>
        </p:spPr>
        <p:txBody>
          <a:bodyPr vert="horz" lIns="91440" tIns="45720" rIns="91440" bIns="45720" rtlCol="0" anchor="ctr"/>
          <a:lstStyle>
            <a:lvl1pPr algn="ctr">
              <a:defRPr sz="450">
                <a:solidFill>
                  <a:schemeClr val="tx1">
                    <a:tint val="75000"/>
                  </a:schemeClr>
                </a:solidFill>
              </a:defRPr>
            </a:lvl1pPr>
          </a:lstStyle>
          <a:p>
            <a:endParaRPr lang="en-US"/>
          </a:p>
        </p:txBody>
      </p:sp>
    </p:spTree>
    <p:extLst>
      <p:ext uri="{BB962C8B-B14F-4D97-AF65-F5344CB8AC3E}">
        <p14:creationId xmlns:p14="http://schemas.microsoft.com/office/powerpoint/2010/main" val="326337146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ransition spd="med"/>
  <p:timing/>
  <p:hf sldNum="0" hdr="0" dt="0"/>
  <p:txStyles>
    <p:titleStyle>
      <a:lvl1pPr marL="0" marR="0" indent="0" algn="ctr" defTabSz="308074" rtl="0" latinLnBrk="0">
        <a:lnSpc>
          <a:spcPct val="100000"/>
        </a:lnSpc>
        <a:spcBef>
          <a:spcPct val="0"/>
        </a:spcBef>
        <a:spcAft>
          <a:spcPct val="0"/>
        </a:spcAft>
        <a:buClrTx/>
        <a:buSzTx/>
        <a:buFontTx/>
        <a:buNone/>
        <a:defRPr sz="4200" b="1" i="0" u="none" strike="noStrike" cap="none" spc="0" baseline="0">
          <a:ln>
            <a:noFill/>
          </a:ln>
          <a:solidFill>
            <a:srgbClr val="152E54"/>
          </a:solidFill>
          <a:uFillTx/>
          <a:latin typeface="+mn-lt"/>
          <a:ea typeface="+mn-ea"/>
          <a:cs typeface="+mn-cs"/>
          <a:sym typeface="Helvetica Neue Medium"/>
        </a:defRPr>
      </a:lvl1pPr>
      <a:lvl2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9pPr>
    </p:titleStyle>
    <p:bodyStyle>
      <a:lvl1pPr marL="229195" marR="0" indent="-229195" algn="l" defTabSz="308074" rtl="0" latinLnBrk="0">
        <a:lnSpc>
          <a:spcPct val="100000"/>
        </a:lnSpc>
        <a:spcBef>
          <a:spcPts val="900"/>
        </a:spcBef>
        <a:spcAft>
          <a:spcPct val="0"/>
        </a:spcAft>
        <a:buClrTx/>
        <a:buSzPct val="145000"/>
        <a:buFontTx/>
        <a:buChar char="•"/>
        <a:defRPr sz="1650" b="0" i="0" u="none" strike="noStrike" cap="none" spc="0" baseline="0">
          <a:ln>
            <a:noFill/>
          </a:ln>
          <a:solidFill>
            <a:srgbClr val="152E54"/>
          </a:solidFill>
          <a:uFillTx/>
          <a:latin typeface="Lato Light" panose="020f0302020204030203"/>
          <a:ea typeface="Helvetica Neue"/>
          <a:cs typeface="Helvetica Neue"/>
          <a:sym typeface="Helvetica Neue"/>
        </a:defRPr>
      </a:lvl1pPr>
      <a:lvl2pPr marL="395883" marR="0" indent="-229195" algn="l" defTabSz="308074" rtl="0" latinLnBrk="0">
        <a:lnSpc>
          <a:spcPct val="100000"/>
        </a:lnSpc>
        <a:spcBef>
          <a:spcPts val="900"/>
        </a:spcBef>
        <a:spcAft>
          <a:spcPct val="0"/>
        </a:spcAft>
        <a:buClrTx/>
        <a:buSzPct val="145000"/>
        <a:buFontTx/>
        <a:buChar char="•"/>
        <a:defRPr sz="1500" b="0" i="0" u="none" strike="noStrike" cap="none" spc="0" baseline="0">
          <a:ln>
            <a:noFill/>
          </a:ln>
          <a:solidFill>
            <a:srgbClr val="152E54"/>
          </a:solidFill>
          <a:uFillTx/>
          <a:latin typeface="Lato Light" panose="020f0302020204030203"/>
          <a:ea typeface="Helvetica Neue"/>
          <a:cs typeface="Helvetica Neue"/>
          <a:sym typeface="Helvetica Neue"/>
        </a:defRPr>
      </a:lvl2pPr>
      <a:lvl3pPr marL="562570" marR="0" indent="-229195" algn="l" defTabSz="308074" rtl="0" latinLnBrk="0">
        <a:lnSpc>
          <a:spcPct val="100000"/>
        </a:lnSpc>
        <a:spcBef>
          <a:spcPts val="900"/>
        </a:spcBef>
        <a:spcAft>
          <a:spcPct val="0"/>
        </a:spcAft>
        <a:buClrTx/>
        <a:buSzPct val="145000"/>
        <a:buFontTx/>
        <a:buChar char="•"/>
        <a:defRPr sz="1425" b="0" i="0" u="none" strike="noStrike" cap="none" spc="0" baseline="0">
          <a:ln>
            <a:noFill/>
          </a:ln>
          <a:solidFill>
            <a:srgbClr val="152E54"/>
          </a:solidFill>
          <a:uFillTx/>
          <a:latin typeface="Lato Light" panose="020f0302020204030203"/>
          <a:ea typeface="Helvetica Neue"/>
          <a:cs typeface="Helvetica Neue"/>
          <a:sym typeface="Helvetica Neue"/>
        </a:defRPr>
      </a:lvl3pPr>
      <a:lvl4pPr marL="729258" marR="0" indent="-229195" algn="l" defTabSz="308074" rtl="0" latinLnBrk="0">
        <a:lnSpc>
          <a:spcPct val="100000"/>
        </a:lnSpc>
        <a:spcBef>
          <a:spcPts val="900"/>
        </a:spcBef>
        <a:spcAft>
          <a:spcPct val="0"/>
        </a:spcAft>
        <a:buClrTx/>
        <a:buSzPct val="145000"/>
        <a:buFontTx/>
        <a:buChar char="•"/>
        <a:defRPr sz="1350" b="0" i="0" u="none" strike="noStrike" cap="none" spc="0" baseline="0">
          <a:ln>
            <a:noFill/>
          </a:ln>
          <a:solidFill>
            <a:srgbClr val="152E54"/>
          </a:solidFill>
          <a:uFillTx/>
          <a:latin typeface="Lato Light" panose="020f0302020204030203"/>
          <a:ea typeface="Helvetica Neue"/>
          <a:cs typeface="Helvetica Neue"/>
          <a:sym typeface="Helvetica Neue"/>
        </a:defRPr>
      </a:lvl4pPr>
      <a:lvl5pPr marL="895945" marR="0" indent="-229195" algn="l" defTabSz="308074" rtl="0" latinLnBrk="0">
        <a:lnSpc>
          <a:spcPct val="100000"/>
        </a:lnSpc>
        <a:spcBef>
          <a:spcPts val="900"/>
        </a:spcBef>
        <a:spcAft>
          <a:spcPct val="0"/>
        </a:spcAft>
        <a:buClrTx/>
        <a:buSzPct val="145000"/>
        <a:buFontTx/>
        <a:buChar char="•"/>
        <a:defRPr sz="1200" b="0" i="0" u="none" strike="noStrike" cap="none" spc="0" baseline="0">
          <a:ln>
            <a:noFill/>
          </a:ln>
          <a:solidFill>
            <a:srgbClr val="152E54"/>
          </a:solidFill>
          <a:uFillTx/>
          <a:latin typeface="Lato Light" panose="020f0302020204030203"/>
          <a:ea typeface="Helvetica Neue"/>
          <a:cs typeface="Helvetica Neue"/>
          <a:sym typeface="Helvetica Neue"/>
        </a:defRPr>
      </a:lvl5pPr>
      <a:lvl6pPr marL="1062633" marR="0" indent="-229195" algn="l" defTabSz="308074" rtl="0" latinLnBrk="0">
        <a:lnSpc>
          <a:spcPct val="100000"/>
        </a:lnSpc>
        <a:spcBef>
          <a:spcPts val="2213"/>
        </a:spcBef>
        <a:spcAft>
          <a:spcPct val="0"/>
        </a:spcAft>
        <a:buClrTx/>
        <a:buSzPct val="145000"/>
        <a:buFontTx/>
        <a:buChar char="•"/>
        <a:defRPr sz="1650" b="0" i="0" u="none" strike="noStrike" cap="none" spc="0" baseline="0">
          <a:ln>
            <a:noFill/>
          </a:ln>
          <a:solidFill>
            <a:srgbClr val="000000"/>
          </a:solidFill>
          <a:uFillTx/>
          <a:latin typeface="Helvetica Neue"/>
          <a:ea typeface="Helvetica Neue"/>
          <a:cs typeface="Helvetica Neue"/>
          <a:sym typeface="Helvetica Neue"/>
        </a:defRPr>
      </a:lvl6pPr>
      <a:lvl7pPr marL="1229320" marR="0" indent="-229195" algn="l" defTabSz="308074" rtl="0" latinLnBrk="0">
        <a:lnSpc>
          <a:spcPct val="100000"/>
        </a:lnSpc>
        <a:spcBef>
          <a:spcPts val="2213"/>
        </a:spcBef>
        <a:spcAft>
          <a:spcPct val="0"/>
        </a:spcAft>
        <a:buClrTx/>
        <a:buSzPct val="145000"/>
        <a:buFontTx/>
        <a:buChar char="•"/>
        <a:defRPr sz="1650" b="0" i="0" u="none" strike="noStrike" cap="none" spc="0" baseline="0">
          <a:ln>
            <a:noFill/>
          </a:ln>
          <a:solidFill>
            <a:srgbClr val="000000"/>
          </a:solidFill>
          <a:uFillTx/>
          <a:latin typeface="Helvetica Neue"/>
          <a:ea typeface="Helvetica Neue"/>
          <a:cs typeface="Helvetica Neue"/>
          <a:sym typeface="Helvetica Neue"/>
        </a:defRPr>
      </a:lvl7pPr>
      <a:lvl8pPr marL="1396008" marR="0" indent="-229195" algn="l" defTabSz="308074" rtl="0" latinLnBrk="0">
        <a:lnSpc>
          <a:spcPct val="100000"/>
        </a:lnSpc>
        <a:spcBef>
          <a:spcPts val="2213"/>
        </a:spcBef>
        <a:spcAft>
          <a:spcPct val="0"/>
        </a:spcAft>
        <a:buClrTx/>
        <a:buSzPct val="145000"/>
        <a:buFontTx/>
        <a:buChar char="•"/>
        <a:defRPr sz="1650" b="0" i="0" u="none" strike="noStrike" cap="none" spc="0" baseline="0">
          <a:ln>
            <a:noFill/>
          </a:ln>
          <a:solidFill>
            <a:srgbClr val="000000"/>
          </a:solidFill>
          <a:uFillTx/>
          <a:latin typeface="Helvetica Neue"/>
          <a:ea typeface="Helvetica Neue"/>
          <a:cs typeface="Helvetica Neue"/>
          <a:sym typeface="Helvetica Neue"/>
        </a:defRPr>
      </a:lvl8pPr>
      <a:lvl9pPr marL="1562695" marR="0" indent="-229195" algn="l" defTabSz="308074" rtl="0" latinLnBrk="0">
        <a:lnSpc>
          <a:spcPct val="100000"/>
        </a:lnSpc>
        <a:spcBef>
          <a:spcPts val="2213"/>
        </a:spcBef>
        <a:spcAft>
          <a:spcPct val="0"/>
        </a:spcAft>
        <a:buClrTx/>
        <a:buSzPct val="145000"/>
        <a:buFontTx/>
        <a:buChar char="•"/>
        <a:defRPr sz="16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1pPr>
      <a:lvl2pPr marL="0" marR="0" indent="85725"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2pPr>
      <a:lvl3pPr marL="0" marR="0" indent="171450"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3pPr>
      <a:lvl4pPr marL="0" marR="0" indent="257175"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4pPr>
      <a:lvl5pPr marL="0" marR="0" indent="342900"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5pPr>
      <a:lvl6pPr marL="0" marR="0" indent="428625"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6pPr>
      <a:lvl7pPr marL="0" marR="0" indent="514350"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7pPr>
      <a:lvl8pPr marL="0" marR="0" indent="600075"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8pPr>
      <a:lvl9pPr marL="0" marR="0" indent="685800"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1">
          <a:blip r:embed="rId5">
            <a:lum/>
          </a:blip>
          <a:stretch>
            <a:fillRect t="-6000" b="-6000"/>
          </a:stretch>
        </a:blipFill>
        <a:effectLst/>
      </p:bgPr>
    </p:bg>
    <p:spTree>
      <p:nvGrpSpPr>
        <p:cNvPr id="1" name=""/>
        <p:cNvGrpSpPr/>
        <p:nvPr/>
      </p:nvGrpSpPr>
      <p:grpSpPr>
        <a:xfrm>
          <a:off x="0" y="0"/>
          <a:ext cx="0" cy="0"/>
        </a:xfrm>
      </p:grpSpPr>
      <p:sp>
        <p:nvSpPr>
          <p:cNvPr id="2" name="Title Text"/>
          <p:cNvSpPr txBox="1">
            <a:spLocks noGrp="1"/>
          </p:cNvSpPr>
          <p:nvPr>
            <p:ph type="title"/>
          </p:nvPr>
        </p:nvSpPr>
        <p:spPr>
          <a:xfrm>
            <a:off x="1027662" y="623455"/>
            <a:ext cx="7216530" cy="939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a:t>Title Text</a:t>
            </a:r>
          </a:p>
        </p:txBody>
      </p:sp>
      <p:sp>
        <p:nvSpPr>
          <p:cNvPr id="3" name="Body Level One…"/>
          <p:cNvSpPr txBox="1">
            <a:spLocks noGrp="1"/>
          </p:cNvSpPr>
          <p:nvPr>
            <p:ph type="body" idx="1"/>
          </p:nvPr>
        </p:nvSpPr>
        <p:spPr>
          <a:xfrm>
            <a:off x="1027662" y="1821656"/>
            <a:ext cx="7216530" cy="3625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a:t>Body Level One</a:t>
            </a:r>
          </a:p>
          <a:p>
            <a:pPr lvl="1"/>
            <a:r>
              <a:rPr/>
              <a:t>Body Level Two</a:t>
            </a:r>
          </a:p>
          <a:p>
            <a:pPr lvl="2"/>
            <a:r>
              <a:rPr/>
              <a:t>Body Level Three</a:t>
            </a:r>
          </a:p>
          <a:p>
            <a:pPr lvl="3"/>
            <a:r>
              <a:rPr/>
              <a:t>Body Level Four</a:t>
            </a:r>
          </a:p>
          <a:p>
            <a:pPr lvl="4"/>
            <a:r>
              <a:rPr/>
              <a:t>Body Level Five</a:t>
            </a:r>
          </a:p>
        </p:txBody>
      </p:sp>
      <p:sp>
        <p:nvSpPr>
          <p:cNvPr id="4" name="Slide Number"/>
          <p:cNvSpPr txBox="1">
            <a:spLocks noGrp="1"/>
          </p:cNvSpPr>
          <p:nvPr>
            <p:ph type="sldNum" sz="quarter" idx="2"/>
          </p:nvPr>
        </p:nvSpPr>
        <p:spPr>
          <a:xfrm>
            <a:off x="4426528" y="6089102"/>
            <a:ext cx="399011" cy="349134"/>
          </a:xfrm>
          <a:prstGeom prst="rect">
            <a:avLst/>
          </a:prstGeom>
          <a:ln w="12700">
            <a:miter lim="400000"/>
          </a:ln>
        </p:spPr>
        <p:txBody>
          <a:bodyPr wrap="square" lIns="71437" tIns="71437" rIns="71437" bIns="71437">
            <a:spAutoFit/>
          </a:bodyPr>
          <a:lstStyle>
            <a:lvl1pPr>
              <a:defRPr sz="1350" b="0">
                <a:latin typeface="Lato Light" panose="020f0302020204030203"/>
                <a:ea typeface="Lato Light" panose="020f0302020204030203"/>
                <a:cs typeface="Lato Light" panose="020f0302020204030203"/>
                <a:sym typeface="Helvetica Neue Light"/>
              </a:defRPr>
            </a:lvl1pPr>
          </a:lstStyle>
          <a:p>
            <a:fld id="{B4597BD3-8296-490D-8845-956F83D8C462}" type="slidenum">
              <a:rPr lang="en-US" smtClean="0"/>
              <a:t>‹#›</a:t>
            </a:fld>
            <a:endParaRPr lang="en-US"/>
          </a:p>
        </p:txBody>
      </p:sp>
      <p:sp>
        <p:nvSpPr>
          <p:cNvPr id="5" name="Footer Placeholder 4">
            <a:extLst>
              <a:ext uri="{FF2B5EF4-FFF2-40B4-BE49-F238E27FC236}">
                <a16:creationId xmlns:a16="http://schemas.microsoft.com/office/drawing/2014/main" id="{295B5845-A976-4F75-AAC7-09767FCF2A53}"/>
              </a:ext>
            </a:extLst>
          </p:cNvPr>
          <p:cNvSpPr>
            <a:spLocks noGrp="1"/>
          </p:cNvSpPr>
          <p:nvPr>
            <p:ph type="ftr" sz="quarter" idx="3"/>
          </p:nvPr>
        </p:nvSpPr>
        <p:spPr>
          <a:xfrm>
            <a:off x="1027661" y="6054564"/>
            <a:ext cx="3086100" cy="365125"/>
          </a:xfrm>
          <a:prstGeom prst="rect">
            <a:avLst/>
          </a:prstGeom>
        </p:spPr>
        <p:txBody>
          <a:bodyPr vert="horz" lIns="91440" tIns="45720" rIns="91440" bIns="45720" rtlCol="0" anchor="ctr"/>
          <a:lstStyle>
            <a:lvl1pPr algn="ctr">
              <a:defRPr sz="450">
                <a:solidFill>
                  <a:schemeClr val="tx1">
                    <a:tint val="75000"/>
                  </a:schemeClr>
                </a:solidFill>
              </a:defRPr>
            </a:lvl1pPr>
          </a:lstStyle>
          <a:p>
            <a:endParaRPr lang="en-US"/>
          </a:p>
        </p:txBody>
      </p:sp>
    </p:spTree>
    <p:extLst>
      <p:ext uri="{BB962C8B-B14F-4D97-AF65-F5344CB8AC3E}">
        <p14:creationId xmlns:p14="http://schemas.microsoft.com/office/powerpoint/2010/main" val="4397415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ransition spd="med"/>
  <p:timing/>
  <p:hf sldNum="0" hdr="0" dt="0"/>
  <p:txStyles>
    <p:titleStyle>
      <a:lvl1pPr marL="0" marR="0" indent="0" algn="ctr" defTabSz="308074" rtl="0" latinLnBrk="0">
        <a:lnSpc>
          <a:spcPct val="100000"/>
        </a:lnSpc>
        <a:spcBef>
          <a:spcPct val="0"/>
        </a:spcBef>
        <a:spcAft>
          <a:spcPct val="0"/>
        </a:spcAft>
        <a:buClrTx/>
        <a:buSzTx/>
        <a:buFontTx/>
        <a:buNone/>
        <a:defRPr sz="4200" b="1" i="0" u="none" strike="noStrike" cap="none" spc="0" baseline="0">
          <a:ln>
            <a:noFill/>
          </a:ln>
          <a:solidFill>
            <a:srgbClr val="152E54"/>
          </a:solidFill>
          <a:uFillTx/>
          <a:latin typeface="+mn-lt"/>
          <a:ea typeface="+mn-ea"/>
          <a:cs typeface="+mn-cs"/>
          <a:sym typeface="Helvetica Neue Medium"/>
        </a:defRPr>
      </a:lvl1pPr>
      <a:lvl2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8074" rtl="0" latinLnBrk="0">
        <a:lnSpc>
          <a:spcPct val="100000"/>
        </a:lnSpc>
        <a:spcBef>
          <a:spcPct val="0"/>
        </a:spcBef>
        <a:spcAft>
          <a:spcPct val="0"/>
        </a:spcAft>
        <a:buClrTx/>
        <a:buSzTx/>
        <a:buFontTx/>
        <a:buNone/>
        <a:defRPr sz="4200" b="0" i="0" u="none" strike="noStrike" cap="none" spc="0" baseline="0">
          <a:ln>
            <a:noFill/>
          </a:ln>
          <a:solidFill>
            <a:srgbClr val="000000"/>
          </a:solidFill>
          <a:uFillTx/>
          <a:latin typeface="+mn-lt"/>
          <a:ea typeface="+mn-ea"/>
          <a:cs typeface="+mn-cs"/>
          <a:sym typeface="Helvetica Neue Medium"/>
        </a:defRPr>
      </a:lvl9pPr>
    </p:titleStyle>
    <p:bodyStyle>
      <a:lvl1pPr marL="229195" marR="0" indent="-229195" algn="l" defTabSz="308074" rtl="0" latinLnBrk="0">
        <a:lnSpc>
          <a:spcPct val="100000"/>
        </a:lnSpc>
        <a:spcBef>
          <a:spcPts val="900"/>
        </a:spcBef>
        <a:spcAft>
          <a:spcPct val="0"/>
        </a:spcAft>
        <a:buClrTx/>
        <a:buSzPct val="145000"/>
        <a:buFontTx/>
        <a:buChar char="•"/>
        <a:defRPr sz="1650" b="0" i="0" u="none" strike="noStrike" cap="none" spc="0" baseline="0">
          <a:ln>
            <a:noFill/>
          </a:ln>
          <a:solidFill>
            <a:srgbClr val="152E54"/>
          </a:solidFill>
          <a:uFillTx/>
          <a:latin typeface="Lato Light" panose="020f0302020204030203"/>
          <a:ea typeface="Helvetica Neue"/>
          <a:cs typeface="Helvetica Neue"/>
          <a:sym typeface="Helvetica Neue"/>
        </a:defRPr>
      </a:lvl1pPr>
      <a:lvl2pPr marL="395883" marR="0" indent="-229195" algn="l" defTabSz="308074" rtl="0" latinLnBrk="0">
        <a:lnSpc>
          <a:spcPct val="100000"/>
        </a:lnSpc>
        <a:spcBef>
          <a:spcPts val="900"/>
        </a:spcBef>
        <a:spcAft>
          <a:spcPct val="0"/>
        </a:spcAft>
        <a:buClrTx/>
        <a:buSzPct val="145000"/>
        <a:buFontTx/>
        <a:buChar char="•"/>
        <a:defRPr sz="1500" b="0" i="0" u="none" strike="noStrike" cap="none" spc="0" baseline="0">
          <a:ln>
            <a:noFill/>
          </a:ln>
          <a:solidFill>
            <a:srgbClr val="152E54"/>
          </a:solidFill>
          <a:uFillTx/>
          <a:latin typeface="Lato Light" panose="020f0302020204030203"/>
          <a:ea typeface="Helvetica Neue"/>
          <a:cs typeface="Helvetica Neue"/>
          <a:sym typeface="Helvetica Neue"/>
        </a:defRPr>
      </a:lvl2pPr>
      <a:lvl3pPr marL="562570" marR="0" indent="-229195" algn="l" defTabSz="308074" rtl="0" latinLnBrk="0">
        <a:lnSpc>
          <a:spcPct val="100000"/>
        </a:lnSpc>
        <a:spcBef>
          <a:spcPts val="900"/>
        </a:spcBef>
        <a:spcAft>
          <a:spcPct val="0"/>
        </a:spcAft>
        <a:buClrTx/>
        <a:buSzPct val="145000"/>
        <a:buFontTx/>
        <a:buChar char="•"/>
        <a:defRPr sz="1425" b="0" i="0" u="none" strike="noStrike" cap="none" spc="0" baseline="0">
          <a:ln>
            <a:noFill/>
          </a:ln>
          <a:solidFill>
            <a:srgbClr val="152E54"/>
          </a:solidFill>
          <a:uFillTx/>
          <a:latin typeface="Lato Light" panose="020f0302020204030203"/>
          <a:ea typeface="Helvetica Neue"/>
          <a:cs typeface="Helvetica Neue"/>
          <a:sym typeface="Helvetica Neue"/>
        </a:defRPr>
      </a:lvl3pPr>
      <a:lvl4pPr marL="729258" marR="0" indent="-229195" algn="l" defTabSz="308074" rtl="0" latinLnBrk="0">
        <a:lnSpc>
          <a:spcPct val="100000"/>
        </a:lnSpc>
        <a:spcBef>
          <a:spcPts val="900"/>
        </a:spcBef>
        <a:spcAft>
          <a:spcPct val="0"/>
        </a:spcAft>
        <a:buClrTx/>
        <a:buSzPct val="145000"/>
        <a:buFontTx/>
        <a:buChar char="•"/>
        <a:defRPr sz="1350" b="0" i="0" u="none" strike="noStrike" cap="none" spc="0" baseline="0">
          <a:ln>
            <a:noFill/>
          </a:ln>
          <a:solidFill>
            <a:srgbClr val="152E54"/>
          </a:solidFill>
          <a:uFillTx/>
          <a:latin typeface="Lato Light" panose="020f0302020204030203"/>
          <a:ea typeface="Helvetica Neue"/>
          <a:cs typeface="Helvetica Neue"/>
          <a:sym typeface="Helvetica Neue"/>
        </a:defRPr>
      </a:lvl4pPr>
      <a:lvl5pPr marL="895945" marR="0" indent="-229195" algn="l" defTabSz="308074" rtl="0" latinLnBrk="0">
        <a:lnSpc>
          <a:spcPct val="100000"/>
        </a:lnSpc>
        <a:spcBef>
          <a:spcPts val="900"/>
        </a:spcBef>
        <a:spcAft>
          <a:spcPct val="0"/>
        </a:spcAft>
        <a:buClrTx/>
        <a:buSzPct val="145000"/>
        <a:buFontTx/>
        <a:buChar char="•"/>
        <a:defRPr sz="1200" b="0" i="0" u="none" strike="noStrike" cap="none" spc="0" baseline="0">
          <a:ln>
            <a:noFill/>
          </a:ln>
          <a:solidFill>
            <a:srgbClr val="152E54"/>
          </a:solidFill>
          <a:uFillTx/>
          <a:latin typeface="Lato Light" panose="020f0302020204030203"/>
          <a:ea typeface="Helvetica Neue"/>
          <a:cs typeface="Helvetica Neue"/>
          <a:sym typeface="Helvetica Neue"/>
        </a:defRPr>
      </a:lvl5pPr>
      <a:lvl6pPr marL="1062633" marR="0" indent="-229195" algn="l" defTabSz="308074" rtl="0" latinLnBrk="0">
        <a:lnSpc>
          <a:spcPct val="100000"/>
        </a:lnSpc>
        <a:spcBef>
          <a:spcPts val="2213"/>
        </a:spcBef>
        <a:spcAft>
          <a:spcPct val="0"/>
        </a:spcAft>
        <a:buClrTx/>
        <a:buSzPct val="145000"/>
        <a:buFontTx/>
        <a:buChar char="•"/>
        <a:defRPr sz="1650" b="0" i="0" u="none" strike="noStrike" cap="none" spc="0" baseline="0">
          <a:ln>
            <a:noFill/>
          </a:ln>
          <a:solidFill>
            <a:srgbClr val="000000"/>
          </a:solidFill>
          <a:uFillTx/>
          <a:latin typeface="Helvetica Neue"/>
          <a:ea typeface="Helvetica Neue"/>
          <a:cs typeface="Helvetica Neue"/>
          <a:sym typeface="Helvetica Neue"/>
        </a:defRPr>
      </a:lvl6pPr>
      <a:lvl7pPr marL="1229320" marR="0" indent="-229195" algn="l" defTabSz="308074" rtl="0" latinLnBrk="0">
        <a:lnSpc>
          <a:spcPct val="100000"/>
        </a:lnSpc>
        <a:spcBef>
          <a:spcPts val="2213"/>
        </a:spcBef>
        <a:spcAft>
          <a:spcPct val="0"/>
        </a:spcAft>
        <a:buClrTx/>
        <a:buSzPct val="145000"/>
        <a:buFontTx/>
        <a:buChar char="•"/>
        <a:defRPr sz="1650" b="0" i="0" u="none" strike="noStrike" cap="none" spc="0" baseline="0">
          <a:ln>
            <a:noFill/>
          </a:ln>
          <a:solidFill>
            <a:srgbClr val="000000"/>
          </a:solidFill>
          <a:uFillTx/>
          <a:latin typeface="Helvetica Neue"/>
          <a:ea typeface="Helvetica Neue"/>
          <a:cs typeface="Helvetica Neue"/>
          <a:sym typeface="Helvetica Neue"/>
        </a:defRPr>
      </a:lvl7pPr>
      <a:lvl8pPr marL="1396008" marR="0" indent="-229195" algn="l" defTabSz="308074" rtl="0" latinLnBrk="0">
        <a:lnSpc>
          <a:spcPct val="100000"/>
        </a:lnSpc>
        <a:spcBef>
          <a:spcPts val="2213"/>
        </a:spcBef>
        <a:spcAft>
          <a:spcPct val="0"/>
        </a:spcAft>
        <a:buClrTx/>
        <a:buSzPct val="145000"/>
        <a:buFontTx/>
        <a:buChar char="•"/>
        <a:defRPr sz="1650" b="0" i="0" u="none" strike="noStrike" cap="none" spc="0" baseline="0">
          <a:ln>
            <a:noFill/>
          </a:ln>
          <a:solidFill>
            <a:srgbClr val="000000"/>
          </a:solidFill>
          <a:uFillTx/>
          <a:latin typeface="Helvetica Neue"/>
          <a:ea typeface="Helvetica Neue"/>
          <a:cs typeface="Helvetica Neue"/>
          <a:sym typeface="Helvetica Neue"/>
        </a:defRPr>
      </a:lvl8pPr>
      <a:lvl9pPr marL="1562695" marR="0" indent="-229195" algn="l" defTabSz="308074" rtl="0" latinLnBrk="0">
        <a:lnSpc>
          <a:spcPct val="100000"/>
        </a:lnSpc>
        <a:spcBef>
          <a:spcPts val="2213"/>
        </a:spcBef>
        <a:spcAft>
          <a:spcPct val="0"/>
        </a:spcAft>
        <a:buClrTx/>
        <a:buSzPct val="145000"/>
        <a:buFontTx/>
        <a:buChar char="•"/>
        <a:defRPr sz="16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1pPr>
      <a:lvl2pPr marL="0" marR="0" indent="85725"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2pPr>
      <a:lvl3pPr marL="0" marR="0" indent="171450"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3pPr>
      <a:lvl4pPr marL="0" marR="0" indent="257175"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4pPr>
      <a:lvl5pPr marL="0" marR="0" indent="342900"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5pPr>
      <a:lvl6pPr marL="0" marR="0" indent="428625"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6pPr>
      <a:lvl7pPr marL="0" marR="0" indent="514350"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7pPr>
      <a:lvl8pPr marL="0" marR="0" indent="600075"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8pPr>
      <a:lvl9pPr marL="0" marR="0" indent="685800" algn="ctr" defTabSz="308074" latinLnBrk="0">
        <a:lnSpc>
          <a:spcPct val="100000"/>
        </a:lnSpc>
        <a:spcBef>
          <a:spcPct val="0"/>
        </a:spcBef>
        <a:spcAft>
          <a:spcPct val="0"/>
        </a:spcAft>
        <a:buClrTx/>
        <a:buSzTx/>
        <a:buFontTx/>
        <a:buNone/>
        <a:defRPr sz="825"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5.png" /><Relationship Id="rId4"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9.xml"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png" /><Relationship Id="rId6" Type="http://schemas.openxmlformats.org/officeDocument/2006/relationships/image" Target="../media/image10.png" /><Relationship Id="rId7" Type="http://schemas.openxmlformats.org/officeDocument/2006/relationships/image" Target="../media/image1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40.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074" name="Rectangle 2"/>
          <p:cNvSpPr>
            <a:spLocks noGrp="1" noChangeArrowheads="1"/>
          </p:cNvSpPr>
          <p:nvPr>
            <p:ph type="ctrTitle"/>
          </p:nvPr>
        </p:nvSpPr>
        <p:spPr>
          <a:xfrm>
            <a:off x="700088" y="935038"/>
            <a:ext cx="8443912" cy="1565275"/>
          </a:xfrm>
        </p:spPr>
        <p:txBody>
          <a:bodyPr/>
          <a:lstStyle/>
          <a:p>
            <a:pPr algn="ctr"/>
            <a:r>
              <a:rPr lang="en-US" sz="4000" b="1" i="1" smtClean="0"/>
              <a:t>Lessons </a:t>
            </a:r>
            <a:r>
              <a:rPr lang="en-US" sz="4000" b="1" i="1"/>
              <a:t>Learned in the </a:t>
            </a:r>
            <a:br>
              <a:rPr lang="en-US" sz="4000" b="1" i="1" smtClean="0"/>
            </a:br>
            <a:r>
              <a:rPr lang="en-US" sz="4000" b="1" i="1" smtClean="0"/>
              <a:t>Early </a:t>
            </a:r>
            <a:r>
              <a:rPr lang="en-US" sz="4000" b="1" i="1"/>
              <a:t>Days of Ramp Up</a:t>
            </a:r>
          </a:p>
        </p:txBody>
      </p:sp>
      <p:sp>
        <p:nvSpPr>
          <p:cNvPr id="3075" name="Rectangle 3"/>
          <p:cNvSpPr>
            <a:spLocks noGrp="1" noChangeArrowheads="1"/>
          </p:cNvSpPr>
          <p:nvPr>
            <p:ph type="subTitle" idx="1"/>
          </p:nvPr>
        </p:nvSpPr>
        <p:spPr>
          <a:xfrm>
            <a:off x="2003425" y="3457574"/>
            <a:ext cx="6537325" cy="1237715"/>
          </a:xfrm>
        </p:spPr>
        <p:txBody>
          <a:bodyPr/>
          <a:lstStyle/>
          <a:p>
            <a:pPr eaLnBrk="1" hangingPunct="1"/>
            <a:r>
              <a:rPr lang="en-US" sz="2400"/>
              <a:t>Michael G. Sherrard</a:t>
            </a:r>
          </a:p>
          <a:p>
            <a:pPr eaLnBrk="1" hangingPunct="1"/>
            <a:r>
              <a:rPr lang="en-US" sz="2400"/>
              <a:t>May 28, 2020</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3"/>
          <a:stretch>
            <a:fillRect/>
          </a:stretch>
        </p:blipFill>
        <p:spPr>
          <a:xfrm>
            <a:off x="364740" y="4351283"/>
            <a:ext cx="2672749" cy="2301765"/>
          </a:xfrm>
          <a:prstGeom prst="rect">
            <a:avLst/>
          </a:prstGeom>
        </p:spPr>
      </p:pic>
      <p:pic>
        <p:nvPicPr>
          <p:cNvPr id="4" name="Picture 3"/>
          <p:cNvPicPr>
            <a:picLocks noChangeAspect="1"/>
          </p:cNvPicPr>
          <p:nvPr/>
        </p:nvPicPr>
        <p:blipFill>
          <a:blip r:embed="rId4"/>
          <a:stretch>
            <a:fillRect/>
          </a:stretch>
        </p:blipFill>
        <p:spPr>
          <a:xfrm>
            <a:off x="6148551" y="4803229"/>
            <a:ext cx="2522483" cy="1450258"/>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ESA Leaves Post-COVID</a:t>
            </a:r>
          </a:p>
        </p:txBody>
      </p:sp>
      <p:sp>
        <p:nvSpPr>
          <p:cNvPr id="4" name="Content Placeholder 3"/>
          <p:cNvSpPr>
            <a:spLocks noGrp="1"/>
          </p:cNvSpPr>
          <p:nvPr>
            <p:ph idx="1"/>
          </p:nvPr>
        </p:nvSpPr>
        <p:spPr>
          <a:xfrm>
            <a:off x="457200" y="1417638"/>
            <a:ext cx="8229600" cy="4463122"/>
          </a:xfrm>
        </p:spPr>
        <p:txBody>
          <a:bodyPr/>
          <a:lstStyle/>
          <a:p>
            <a:r>
              <a:rPr lang="en-US"/>
              <a:t>Relevant ESA unpaid leaves:</a:t>
            </a:r>
          </a:p>
          <a:p>
            <a:pPr lvl="1"/>
            <a:endParaRPr lang="en-US" sz="2400" b="1"/>
          </a:p>
          <a:p>
            <a:pPr lvl="1"/>
            <a:r>
              <a:rPr lang="en-US" sz="2400" b="1"/>
              <a:t>Critical Illness Leave </a:t>
            </a:r>
            <a:r>
              <a:rPr lang="en-US" sz="2400"/>
              <a:t>(up to 37 weeks to care for or support critically ill minor family member or 17 weeks to care for or support critically ill adult family member)</a:t>
            </a:r>
          </a:p>
          <a:p>
            <a:pPr lvl="1"/>
            <a:endParaRPr lang="en-US" sz="2400" b="1"/>
          </a:p>
          <a:p>
            <a:pPr lvl="1"/>
            <a:r>
              <a:rPr lang="en-US" sz="2400" b="1"/>
              <a:t>Sick Leave </a:t>
            </a:r>
            <a:r>
              <a:rPr lang="en-US" sz="2400"/>
              <a:t>(up to three days per calendar year for employee illness, injury or medical emergency)</a:t>
            </a:r>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10</a:t>
            </a:fld>
            <a:endParaRPr lang="en-US" altLang="en-US"/>
          </a:p>
        </p:txBody>
      </p:sp>
    </p:spTree>
    <p:extLst>
      <p:ext uri="{BB962C8B-B14F-4D97-AF65-F5344CB8AC3E}">
        <p14:creationId xmlns:p14="http://schemas.microsoft.com/office/powerpoint/2010/main" val="1595412349"/>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277813"/>
            <a:ext cx="8442960" cy="1139825"/>
          </a:xfrm>
        </p:spPr>
        <p:txBody>
          <a:bodyPr/>
          <a:lstStyle/>
          <a:p>
            <a:r>
              <a:rPr lang="en-US" sz="3600" i="1"/>
              <a:t>What if an Employee Refuses to Return</a:t>
            </a:r>
            <a:br>
              <a:rPr lang="en-US" sz="3600" i="1"/>
            </a:br>
            <a:r>
              <a:rPr lang="en-US" sz="3600" i="1"/>
              <a:t>(during, or post-COVID)?</a:t>
            </a:r>
          </a:p>
        </p:txBody>
      </p:sp>
      <p:sp>
        <p:nvSpPr>
          <p:cNvPr id="3" name="Content Placeholder 2"/>
          <p:cNvSpPr>
            <a:spLocks noGrp="1"/>
          </p:cNvSpPr>
          <p:nvPr>
            <p:ph idx="1"/>
          </p:nvPr>
        </p:nvSpPr>
        <p:spPr>
          <a:xfrm>
            <a:off x="563880" y="1712913"/>
            <a:ext cx="8229600" cy="4530725"/>
          </a:xfrm>
        </p:spPr>
        <p:txBody>
          <a:bodyPr/>
          <a:lstStyle/>
          <a:p>
            <a:r>
              <a:rPr lang="en-US" sz="2400"/>
              <a:t>If no available leave, what is the reason they are not returning?</a:t>
            </a:r>
          </a:p>
          <a:p>
            <a:pPr lvl="1"/>
            <a:endParaRPr lang="en-US" sz="2400"/>
          </a:p>
          <a:p>
            <a:pPr lvl="1"/>
            <a:r>
              <a:rPr lang="en-US" sz="2400"/>
              <a:t>Other medical issue? </a:t>
            </a:r>
          </a:p>
          <a:p>
            <a:pPr lvl="2"/>
            <a:r>
              <a:rPr lang="en-US" sz="2400"/>
              <a:t>May require medical documentation if a non-COVID issue</a:t>
            </a:r>
          </a:p>
          <a:p>
            <a:pPr lvl="1"/>
            <a:endParaRPr lang="en-US" sz="2400"/>
          </a:p>
          <a:p>
            <a:pPr lvl="1"/>
            <a:r>
              <a:rPr lang="en-US" sz="2400"/>
              <a:t>Simply would prefer to stay home?</a:t>
            </a:r>
          </a:p>
          <a:p>
            <a:pPr lvl="2"/>
            <a:r>
              <a:rPr lang="en-US" sz="2400"/>
              <a:t>Unless rising to level of anxiety disorder, or a specific concern of workplace safety, not a basis not to return to work </a:t>
            </a:r>
          </a:p>
          <a:p>
            <a:pPr lvl="1"/>
            <a:endParaRPr lang="en-US"/>
          </a:p>
        </p:txBody>
      </p:sp>
      <p:sp>
        <p:nvSpPr>
          <p:cNvPr id="4" name="Slide Number Placeholder 3"/>
          <p:cNvSpPr>
            <a:spLocks noGrp="1"/>
          </p:cNvSpPr>
          <p:nvPr>
            <p:ph type="sldNum" sz="quarter" idx="12"/>
          </p:nvPr>
        </p:nvSpPr>
        <p:spPr/>
        <p:txBody>
          <a:bodyPr/>
          <a:lstStyle/>
          <a:p>
            <a:pPr>
              <a:defRPr/>
            </a:pPr>
            <a:fld id="{63A7F45B-A970-461C-9873-4A6535AF941A}" type="slidenum">
              <a:rPr lang="en-US" altLang="en-US" smtClean="0"/>
              <a:pPr>
                <a:defRPr/>
              </a:pPr>
              <a:t>11</a:t>
            </a:fld>
            <a:endParaRPr lang="en-US" altLang="en-US"/>
          </a:p>
        </p:txBody>
      </p:sp>
    </p:spTree>
    <p:extLst>
      <p:ext uri="{BB962C8B-B14F-4D97-AF65-F5344CB8AC3E}">
        <p14:creationId xmlns:p14="http://schemas.microsoft.com/office/powerpoint/2010/main" val="314770186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277813"/>
            <a:ext cx="8442960" cy="1139825"/>
          </a:xfrm>
        </p:spPr>
        <p:txBody>
          <a:bodyPr/>
          <a:lstStyle/>
          <a:p>
            <a:r>
              <a:rPr lang="en-US" sz="3600" i="1"/>
              <a:t>What if an Employee Refuses to Return</a:t>
            </a:r>
            <a:br>
              <a:rPr lang="en-US" sz="3600" i="1"/>
            </a:br>
            <a:r>
              <a:rPr lang="en-US" sz="3600" i="1"/>
              <a:t>(during, or post-COVID)?</a:t>
            </a:r>
          </a:p>
        </p:txBody>
      </p:sp>
      <p:sp>
        <p:nvSpPr>
          <p:cNvPr id="3" name="Content Placeholder 2"/>
          <p:cNvSpPr>
            <a:spLocks noGrp="1"/>
          </p:cNvSpPr>
          <p:nvPr>
            <p:ph idx="1"/>
          </p:nvPr>
        </p:nvSpPr>
        <p:spPr>
          <a:xfrm>
            <a:off x="457200" y="1903615"/>
            <a:ext cx="8229600" cy="4340023"/>
          </a:xfrm>
        </p:spPr>
        <p:txBody>
          <a:bodyPr/>
          <a:lstStyle/>
          <a:p>
            <a:pPr lvl="1"/>
            <a:r>
              <a:rPr lang="en-US" sz="2400"/>
              <a:t>Specific concerns about workplace safety?</a:t>
            </a:r>
          </a:p>
          <a:p>
            <a:pPr lvl="2"/>
            <a:r>
              <a:rPr lang="en-US" sz="2400"/>
              <a:t>Is the employee exempt from OHSA work refusals (risk at issue is inherent in the work or refusal would endanger someone else)? </a:t>
            </a:r>
          </a:p>
          <a:p>
            <a:pPr lvl="3"/>
            <a:r>
              <a:rPr lang="en-US" sz="2400"/>
              <a:t>If yes, </a:t>
            </a:r>
            <a:r>
              <a:rPr lang="en-US" sz="2400" i="1"/>
              <a:t>no right to refuse</a:t>
            </a:r>
          </a:p>
          <a:p>
            <a:pPr lvl="2"/>
            <a:endParaRPr lang="en-US" sz="2400"/>
          </a:p>
          <a:p>
            <a:pPr lvl="2"/>
            <a:r>
              <a:rPr lang="en-US" sz="2400"/>
              <a:t>If no, ask employee to clarify basis of concern, preferably in writing (but cannot mandate)</a:t>
            </a:r>
          </a:p>
          <a:p>
            <a:pPr lvl="2"/>
            <a:endParaRPr lang="en-US" sz="2400"/>
          </a:p>
          <a:p>
            <a:pPr lvl="2"/>
            <a:r>
              <a:rPr lang="en-US" sz="2400"/>
              <a:t>If related to workplace, OHSA work refusal</a:t>
            </a:r>
          </a:p>
        </p:txBody>
      </p:sp>
      <p:sp>
        <p:nvSpPr>
          <p:cNvPr id="4" name="Slide Number Placeholder 3"/>
          <p:cNvSpPr>
            <a:spLocks noGrp="1"/>
          </p:cNvSpPr>
          <p:nvPr>
            <p:ph type="sldNum" sz="quarter" idx="12"/>
          </p:nvPr>
        </p:nvSpPr>
        <p:spPr/>
        <p:txBody>
          <a:bodyPr/>
          <a:lstStyle/>
          <a:p>
            <a:pPr>
              <a:defRPr/>
            </a:pPr>
            <a:fld id="{63A7F45B-A970-461C-9873-4A6535AF941A}" type="slidenum">
              <a:rPr lang="en-US" altLang="en-US" smtClean="0"/>
              <a:pPr>
                <a:defRPr/>
              </a:pPr>
              <a:t>12</a:t>
            </a:fld>
            <a:endParaRPr lang="en-US" altLang="en-US"/>
          </a:p>
        </p:txBody>
      </p:sp>
    </p:spTree>
    <p:extLst>
      <p:ext uri="{BB962C8B-B14F-4D97-AF65-F5344CB8AC3E}">
        <p14:creationId xmlns:p14="http://schemas.microsoft.com/office/powerpoint/2010/main" val="1189247095"/>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277813"/>
            <a:ext cx="8442960" cy="1139825"/>
          </a:xfrm>
        </p:spPr>
        <p:txBody>
          <a:bodyPr/>
          <a:lstStyle/>
          <a:p>
            <a:r>
              <a:rPr lang="en-US" sz="3600" i="1"/>
              <a:t>What if an Employee Refuses to Return</a:t>
            </a:r>
            <a:br>
              <a:rPr lang="en-US" sz="3600" i="1"/>
            </a:br>
            <a:r>
              <a:rPr lang="en-US" sz="3600" i="1"/>
              <a:t>(during, or post-COVID)?</a:t>
            </a:r>
          </a:p>
        </p:txBody>
      </p:sp>
      <p:sp>
        <p:nvSpPr>
          <p:cNvPr id="3" name="Content Placeholder 2"/>
          <p:cNvSpPr>
            <a:spLocks noGrp="1"/>
          </p:cNvSpPr>
          <p:nvPr>
            <p:ph idx="1"/>
          </p:nvPr>
        </p:nvSpPr>
        <p:spPr>
          <a:xfrm>
            <a:off x="457200" y="1911927"/>
            <a:ext cx="8442960" cy="4331711"/>
          </a:xfrm>
        </p:spPr>
        <p:txBody>
          <a:bodyPr/>
          <a:lstStyle/>
          <a:p>
            <a:pPr lvl="1"/>
            <a:r>
              <a:rPr lang="en-US"/>
              <a:t>OHSA work refusal process</a:t>
            </a:r>
          </a:p>
          <a:p>
            <a:pPr lvl="2"/>
            <a:r>
              <a:rPr lang="en-US" sz="2000"/>
              <a:t>Gather information from employee re: concerns</a:t>
            </a:r>
          </a:p>
          <a:p>
            <a:pPr lvl="2"/>
            <a:endParaRPr lang="en-US" sz="2000"/>
          </a:p>
          <a:p>
            <a:pPr lvl="2"/>
            <a:r>
              <a:rPr lang="en-US" sz="2000"/>
              <a:t>Investigate, involving JHSC/Worker H&amp;S Rep </a:t>
            </a:r>
          </a:p>
          <a:p>
            <a:pPr lvl="2"/>
            <a:endParaRPr lang="en-US" sz="2000"/>
          </a:p>
          <a:p>
            <a:pPr lvl="2"/>
            <a:r>
              <a:rPr lang="en-US" sz="2000"/>
              <a:t>Explain to employee how concerns have been addressed</a:t>
            </a:r>
          </a:p>
          <a:p>
            <a:pPr lvl="2"/>
            <a:endParaRPr lang="en-US" sz="2000"/>
          </a:p>
          <a:p>
            <a:pPr lvl="2"/>
            <a:r>
              <a:rPr lang="en-US" sz="2000"/>
              <a:t>If continued refusal, report to MOL</a:t>
            </a:r>
          </a:p>
          <a:p>
            <a:pPr lvl="2"/>
            <a:endParaRPr lang="en-US" sz="2000"/>
          </a:p>
          <a:p>
            <a:pPr lvl="2"/>
            <a:r>
              <a:rPr lang="en-US" sz="2000"/>
              <a:t>MOL will investigate (may be remote) and issue orders or confirm no need for orders</a:t>
            </a:r>
          </a:p>
        </p:txBody>
      </p:sp>
      <p:sp>
        <p:nvSpPr>
          <p:cNvPr id="4" name="Slide Number Placeholder 3"/>
          <p:cNvSpPr>
            <a:spLocks noGrp="1"/>
          </p:cNvSpPr>
          <p:nvPr>
            <p:ph type="sldNum" sz="quarter" idx="12"/>
          </p:nvPr>
        </p:nvSpPr>
        <p:spPr/>
        <p:txBody>
          <a:bodyPr/>
          <a:lstStyle/>
          <a:p>
            <a:pPr>
              <a:defRPr/>
            </a:pPr>
            <a:fld id="{63A7F45B-A970-461C-9873-4A6535AF941A}" type="slidenum">
              <a:rPr lang="en-US" altLang="en-US" smtClean="0"/>
              <a:pPr>
                <a:defRPr/>
              </a:pPr>
              <a:t>13</a:t>
            </a:fld>
            <a:endParaRPr lang="en-US" altLang="en-US"/>
          </a:p>
        </p:txBody>
      </p:sp>
    </p:spTree>
    <p:extLst>
      <p:ext uri="{BB962C8B-B14F-4D97-AF65-F5344CB8AC3E}">
        <p14:creationId xmlns:p14="http://schemas.microsoft.com/office/powerpoint/2010/main" val="2412631366"/>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6CCB4767-E47D-402E-87CA-4E340C20B281}"/>
              </a:ext>
            </a:extLst>
          </p:cNvPr>
          <p:cNvSpPr>
            <a:spLocks noGrp="1"/>
          </p:cNvSpPr>
          <p:nvPr>
            <p:ph type="title"/>
          </p:nvPr>
        </p:nvSpPr>
        <p:spPr/>
        <p:txBody>
          <a:bodyPr/>
          <a:lstStyle/>
          <a:p>
            <a:r>
              <a:rPr lang="en-CA" sz="3600" i="1"/>
              <a:t>Tools to Respond to Work Shortage or Mandated Closure</a:t>
            </a:r>
          </a:p>
        </p:txBody>
      </p:sp>
      <p:sp>
        <p:nvSpPr>
          <p:cNvPr id="3" name="Content Placeholder 2">
            <a:extLst>
              <a:ext uri="{FF2B5EF4-FFF2-40B4-BE49-F238E27FC236}">
                <a16:creationId xmlns:a16="http://schemas.microsoft.com/office/drawing/2014/main" id="{A927DB56-24D1-4F72-860A-EDD041A864FE}"/>
              </a:ext>
            </a:extLst>
          </p:cNvPr>
          <p:cNvSpPr>
            <a:spLocks noGrp="1"/>
          </p:cNvSpPr>
          <p:nvPr>
            <p:ph idx="1"/>
          </p:nvPr>
        </p:nvSpPr>
        <p:spPr>
          <a:xfrm>
            <a:off x="457200" y="2302625"/>
            <a:ext cx="8229600" cy="4169613"/>
          </a:xfrm>
        </p:spPr>
        <p:txBody>
          <a:bodyPr/>
          <a:lstStyle/>
          <a:p>
            <a:r>
              <a:rPr lang="en-CA"/>
              <a:t>Leave of absence</a:t>
            </a:r>
          </a:p>
          <a:p>
            <a:r>
              <a:rPr lang="en-CA"/>
              <a:t>Temporary layoff</a:t>
            </a:r>
          </a:p>
          <a:p>
            <a:r>
              <a:rPr lang="en-CA"/>
              <a:t>Reduction in hours or wages</a:t>
            </a:r>
          </a:p>
          <a:p>
            <a:r>
              <a:rPr lang="en-CA"/>
              <a:t>Work-Sharing</a:t>
            </a:r>
          </a:p>
          <a:p>
            <a:r>
              <a:rPr lang="en-CA"/>
              <a:t>Terminations</a:t>
            </a:r>
          </a:p>
          <a:p>
            <a:pPr marL="0" indent="0">
              <a:buNone/>
            </a:pPr>
            <a:endParaRPr lang="en-CA"/>
          </a:p>
        </p:txBody>
      </p:sp>
      <p:sp>
        <p:nvSpPr>
          <p:cNvPr id="4" name="Slide Number Placeholder 3">
            <a:extLst>
              <a:ext uri="{FF2B5EF4-FFF2-40B4-BE49-F238E27FC236}">
                <a16:creationId xmlns:a16="http://schemas.microsoft.com/office/drawing/2014/main" id="{410088BE-D08D-4C09-9D71-3FA0393EF8A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3A7F45B-A970-461C-9873-4A6535AF941A}" type="slidenum">
              <a:rPr kumimoji="0" lang="en-US" alt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14</a:t>
            </a:fld>
            <a:endParaRPr kumimoji="0" lang="en-US" altLang="en-US" sz="12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1893521862"/>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Leaves of Absence</a:t>
            </a:r>
          </a:p>
        </p:txBody>
      </p:sp>
      <p:sp>
        <p:nvSpPr>
          <p:cNvPr id="4" name="Content Placeholder 3"/>
          <p:cNvSpPr>
            <a:spLocks noGrp="1"/>
          </p:cNvSpPr>
          <p:nvPr>
            <p:ph idx="1"/>
          </p:nvPr>
        </p:nvSpPr>
        <p:spPr>
          <a:xfrm>
            <a:off x="457200" y="1417638"/>
            <a:ext cx="8229600" cy="4490638"/>
          </a:xfrm>
        </p:spPr>
        <p:txBody>
          <a:bodyPr/>
          <a:lstStyle/>
          <a:p>
            <a:r>
              <a:rPr lang="en-US" sz="2400"/>
              <a:t>Employees not eligible for ESA leaves may prefer to remain at home</a:t>
            </a:r>
          </a:p>
          <a:p>
            <a:endParaRPr lang="en-US" sz="2400"/>
          </a:p>
          <a:p>
            <a:r>
              <a:rPr lang="en-US" sz="2400"/>
              <a:t>Permissible to solicit volunteers for leave of absence</a:t>
            </a:r>
          </a:p>
          <a:p>
            <a:endParaRPr lang="en-US" sz="2400"/>
          </a:p>
          <a:p>
            <a:r>
              <a:rPr lang="en-US" sz="2400"/>
              <a:t>Determine how many employees you need in various roles in advance</a:t>
            </a:r>
          </a:p>
          <a:p>
            <a:endParaRPr lang="en-US" sz="2400"/>
          </a:p>
          <a:p>
            <a:r>
              <a:rPr lang="en-US" sz="2400"/>
              <a:t>Administer fairly if over-subscribed (seniority is objective measurement)</a:t>
            </a:r>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15</a:t>
            </a:fld>
            <a:endParaRPr lang="en-US" altLang="en-US"/>
          </a:p>
        </p:txBody>
      </p:sp>
    </p:spTree>
    <p:extLst>
      <p:ext uri="{BB962C8B-B14F-4D97-AF65-F5344CB8AC3E}">
        <p14:creationId xmlns:p14="http://schemas.microsoft.com/office/powerpoint/2010/main" val="199346780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Temporary Layoff</a:t>
            </a:r>
          </a:p>
        </p:txBody>
      </p:sp>
      <p:sp>
        <p:nvSpPr>
          <p:cNvPr id="4" name="Content Placeholder 3"/>
          <p:cNvSpPr>
            <a:spLocks noGrp="1"/>
          </p:cNvSpPr>
          <p:nvPr>
            <p:ph idx="1"/>
          </p:nvPr>
        </p:nvSpPr>
        <p:spPr>
          <a:xfrm>
            <a:off x="457200" y="1417638"/>
            <a:ext cx="8229600" cy="4667101"/>
          </a:xfrm>
        </p:spPr>
        <p:txBody>
          <a:bodyPr/>
          <a:lstStyle/>
          <a:p>
            <a:r>
              <a:rPr lang="en-US" sz="2400"/>
              <a:t>ESA allows for temporary layoff of up to 13 weeks in a consecutive 20 week period</a:t>
            </a:r>
          </a:p>
          <a:p>
            <a:endParaRPr lang="en-CA" sz="2400"/>
          </a:p>
          <a:p>
            <a:r>
              <a:rPr lang="en-CA" sz="2400"/>
              <a:t>Can increase to 35 weeks in 52 week period if:</a:t>
            </a:r>
          </a:p>
          <a:p>
            <a:pPr lvl="1"/>
            <a:r>
              <a:rPr lang="en-CA" sz="2000"/>
              <a:t>Pension or benefit contributions continued</a:t>
            </a:r>
          </a:p>
          <a:p>
            <a:pPr lvl="1"/>
            <a:endParaRPr lang="en-CA" sz="2000"/>
          </a:p>
          <a:p>
            <a:pPr lvl="1"/>
            <a:r>
              <a:rPr lang="en-CA" sz="2000"/>
              <a:t>Employee receives SUB payment (or other “substantial” payment) during layoff period</a:t>
            </a:r>
          </a:p>
          <a:p>
            <a:pPr lvl="1"/>
            <a:endParaRPr lang="en-CA" sz="2000"/>
          </a:p>
          <a:p>
            <a:pPr lvl="1"/>
            <a:r>
              <a:rPr lang="en-CA" sz="2000"/>
              <a:t>Employee agrees to layoff</a:t>
            </a:r>
          </a:p>
          <a:p>
            <a:pPr lvl="1"/>
            <a:endParaRPr lang="en-CA" sz="2000"/>
          </a:p>
          <a:p>
            <a:pPr lvl="1"/>
            <a:r>
              <a:rPr lang="en-CA" sz="2000"/>
              <a:t>CBA provides recall rights for this period </a:t>
            </a:r>
            <a:endParaRPr lang="en-US" sz="2000"/>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16</a:t>
            </a:fld>
            <a:endParaRPr lang="en-US" altLang="en-US"/>
          </a:p>
        </p:txBody>
      </p:sp>
    </p:spTree>
    <p:extLst>
      <p:ext uri="{BB962C8B-B14F-4D97-AF65-F5344CB8AC3E}">
        <p14:creationId xmlns:p14="http://schemas.microsoft.com/office/powerpoint/2010/main" val="1688959479"/>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Temporary Layoff</a:t>
            </a:r>
          </a:p>
        </p:txBody>
      </p:sp>
      <p:sp>
        <p:nvSpPr>
          <p:cNvPr id="4" name="Content Placeholder 3"/>
          <p:cNvSpPr>
            <a:spLocks noGrp="1"/>
          </p:cNvSpPr>
          <p:nvPr>
            <p:ph idx="1"/>
          </p:nvPr>
        </p:nvSpPr>
        <p:spPr>
          <a:xfrm>
            <a:off x="457200" y="1497087"/>
            <a:ext cx="8229600" cy="4667101"/>
          </a:xfrm>
        </p:spPr>
        <p:txBody>
          <a:bodyPr/>
          <a:lstStyle/>
          <a:p>
            <a:r>
              <a:rPr lang="en-CA" sz="2400"/>
              <a:t>If layoff extends further, can trigger employee entitlement to termination/severance pay</a:t>
            </a:r>
          </a:p>
          <a:p>
            <a:endParaRPr lang="en-CA" sz="2400"/>
          </a:p>
          <a:p>
            <a:r>
              <a:rPr lang="en-CA" sz="2400"/>
              <a:t>Employee is entitled to severance pay if layoff extends beyond 35 weeks in a 52 week period</a:t>
            </a:r>
          </a:p>
          <a:p>
            <a:endParaRPr lang="en-CA" sz="2400"/>
          </a:p>
          <a:p>
            <a:r>
              <a:rPr lang="en-CA" sz="2400"/>
              <a:t>ESA does not require any specific information be contained in a layoff notice</a:t>
            </a:r>
          </a:p>
          <a:p>
            <a:endParaRPr lang="en-CA" sz="2400"/>
          </a:p>
          <a:p>
            <a:r>
              <a:rPr lang="en-CA" sz="2400"/>
              <a:t>Issue ROE marked “A” (shortage of work) within five days of the interruption of earnings</a:t>
            </a:r>
            <a:endParaRPr lang="en-US" sz="2400"/>
          </a:p>
          <a:p>
            <a:pPr marL="0" indent="0">
              <a:buNone/>
            </a:pPr>
            <a:endParaRPr lang="en-US" sz="3000"/>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17</a:t>
            </a:fld>
            <a:endParaRPr lang="en-US" altLang="en-US"/>
          </a:p>
        </p:txBody>
      </p:sp>
    </p:spTree>
    <p:extLst>
      <p:ext uri="{BB962C8B-B14F-4D97-AF65-F5344CB8AC3E}">
        <p14:creationId xmlns:p14="http://schemas.microsoft.com/office/powerpoint/2010/main" val="1682650772"/>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Constructive Dismissal</a:t>
            </a:r>
          </a:p>
        </p:txBody>
      </p:sp>
      <p:sp>
        <p:nvSpPr>
          <p:cNvPr id="4" name="Content Placeholder 3"/>
          <p:cNvSpPr>
            <a:spLocks noGrp="1"/>
          </p:cNvSpPr>
          <p:nvPr>
            <p:ph idx="1"/>
          </p:nvPr>
        </p:nvSpPr>
        <p:spPr>
          <a:xfrm>
            <a:off x="457200" y="1309911"/>
            <a:ext cx="8229600" cy="4667101"/>
          </a:xfrm>
        </p:spPr>
        <p:txBody>
          <a:bodyPr/>
          <a:lstStyle/>
          <a:p>
            <a:r>
              <a:rPr lang="en-US" sz="2400"/>
              <a:t>A layoff may</a:t>
            </a:r>
            <a:r>
              <a:rPr lang="en-US" sz="2400" i="1"/>
              <a:t> </a:t>
            </a:r>
            <a:r>
              <a:rPr lang="en-US" sz="2400"/>
              <a:t>trigger a constructive dismissal</a:t>
            </a:r>
          </a:p>
          <a:p>
            <a:pPr lvl="1"/>
            <a:endParaRPr lang="en-US" sz="2400"/>
          </a:p>
          <a:p>
            <a:pPr lvl="1"/>
            <a:r>
              <a:rPr lang="en-US" sz="2400"/>
              <a:t>Despite the ESA, courts have held that, unless an employment contract or other agreement includes an express or implied right to lay off an employee, an employer has no right to do so</a:t>
            </a:r>
          </a:p>
          <a:p>
            <a:pPr lvl="1"/>
            <a:endParaRPr lang="en-CA" sz="2400"/>
          </a:p>
          <a:p>
            <a:pPr lvl="1"/>
            <a:r>
              <a:rPr lang="en-CA" sz="2400"/>
              <a:t>Courts may take a different view in current economic climate</a:t>
            </a:r>
          </a:p>
          <a:p>
            <a:pPr lvl="1"/>
            <a:endParaRPr lang="en-CA" sz="2400"/>
          </a:p>
          <a:p>
            <a:pPr lvl="1"/>
            <a:r>
              <a:rPr lang="en-CA" sz="2400"/>
              <a:t>Regardless, failure to return may limit damages</a:t>
            </a:r>
            <a:endParaRPr lang="en-US" sz="2400"/>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18</a:t>
            </a:fld>
            <a:endParaRPr lang="en-US" altLang="en-US"/>
          </a:p>
        </p:txBody>
      </p:sp>
    </p:spTree>
    <p:extLst>
      <p:ext uri="{BB962C8B-B14F-4D97-AF65-F5344CB8AC3E}">
        <p14:creationId xmlns:p14="http://schemas.microsoft.com/office/powerpoint/2010/main" val="6236469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Constructive Dismissal</a:t>
            </a:r>
          </a:p>
        </p:txBody>
      </p:sp>
      <p:sp>
        <p:nvSpPr>
          <p:cNvPr id="4" name="Content Placeholder 3"/>
          <p:cNvSpPr>
            <a:spLocks noGrp="1"/>
          </p:cNvSpPr>
          <p:nvPr>
            <p:ph idx="1"/>
          </p:nvPr>
        </p:nvSpPr>
        <p:spPr>
          <a:xfrm>
            <a:off x="457199" y="1309911"/>
            <a:ext cx="8574505" cy="4667101"/>
          </a:xfrm>
        </p:spPr>
        <p:txBody>
          <a:bodyPr/>
          <a:lstStyle/>
          <a:p>
            <a:r>
              <a:rPr lang="en-US" sz="2400"/>
              <a:t>Risk mitigation:</a:t>
            </a:r>
          </a:p>
          <a:p>
            <a:pPr lvl="1"/>
            <a:endParaRPr lang="en-US" sz="2400"/>
          </a:p>
          <a:p>
            <a:pPr lvl="1"/>
            <a:r>
              <a:rPr lang="en-US" sz="2400"/>
              <a:t>Define period of layoff (rather than open ended)</a:t>
            </a:r>
          </a:p>
          <a:p>
            <a:pPr lvl="1"/>
            <a:endParaRPr lang="en-US" sz="2400"/>
          </a:p>
          <a:p>
            <a:pPr lvl="1"/>
            <a:r>
              <a:rPr lang="en-US" sz="2400"/>
              <a:t>Secure employee agreement to be laid off (recorded in writing)</a:t>
            </a:r>
          </a:p>
          <a:p>
            <a:pPr lvl="2"/>
            <a:r>
              <a:rPr lang="en-US" sz="2400"/>
              <a:t>Could be done as part of agreement to maintain benefits</a:t>
            </a:r>
          </a:p>
          <a:p>
            <a:pPr lvl="1"/>
            <a:endParaRPr lang="en-US" sz="2400"/>
          </a:p>
          <a:p>
            <a:pPr lvl="1"/>
            <a:r>
              <a:rPr lang="en-US" sz="2400"/>
              <a:t>If constructive dismissal claimed, immediately recall employee to work (failure to return may limit damages)</a:t>
            </a:r>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19</a:t>
            </a:fld>
            <a:endParaRPr lang="en-US" altLang="en-US"/>
          </a:p>
        </p:txBody>
      </p:sp>
    </p:spTree>
    <p:extLst>
      <p:ext uri="{BB962C8B-B14F-4D97-AF65-F5344CB8AC3E}">
        <p14:creationId xmlns:p14="http://schemas.microsoft.com/office/powerpoint/2010/main" val="1741441446"/>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a:t>Agenda</a:t>
            </a:r>
          </a:p>
        </p:txBody>
      </p:sp>
      <p:sp>
        <p:nvSpPr>
          <p:cNvPr id="4" name="Content Placeholder 3"/>
          <p:cNvSpPr>
            <a:spLocks noGrp="1"/>
          </p:cNvSpPr>
          <p:nvPr>
            <p:ph idx="1"/>
          </p:nvPr>
        </p:nvSpPr>
        <p:spPr>
          <a:xfrm>
            <a:off x="457200" y="1273259"/>
            <a:ext cx="8229600" cy="4110682"/>
          </a:xfrm>
        </p:spPr>
        <p:txBody>
          <a:bodyPr/>
          <a:lstStyle/>
          <a:p>
            <a:r>
              <a:rPr lang="en-CA" sz="3000"/>
              <a:t>Return to Work:</a:t>
            </a:r>
          </a:p>
          <a:p>
            <a:pPr lvl="1"/>
            <a:r>
              <a:rPr lang="en-CA" sz="2800"/>
              <a:t>Protected Statutory Leaves</a:t>
            </a:r>
          </a:p>
          <a:p>
            <a:pPr lvl="1"/>
            <a:r>
              <a:rPr lang="en-CA" sz="3000"/>
              <a:t>Health and safety issues</a:t>
            </a:r>
          </a:p>
          <a:p>
            <a:r>
              <a:rPr lang="en-CA" sz="3000"/>
              <a:t>Layoffs, leaves, terminations and risk mitigation</a:t>
            </a:r>
          </a:p>
          <a:p>
            <a:pPr lvl="0"/>
            <a:r>
              <a:rPr lang="en-CA" sz="3000"/>
              <a:t>Canada Emergency Response Benefit (CERB)</a:t>
            </a:r>
          </a:p>
          <a:p>
            <a:pPr lvl="0"/>
            <a:r>
              <a:rPr lang="en-CA" sz="3000"/>
              <a:t>10% Temporary Wage Subsidy </a:t>
            </a:r>
          </a:p>
          <a:p>
            <a:pPr lvl="0"/>
            <a:r>
              <a:rPr lang="en-CA" sz="3000"/>
              <a:t>75% Canada Emergency Wage Subsidy (CEWS)</a:t>
            </a:r>
          </a:p>
          <a:p>
            <a:pPr lvl="0"/>
            <a:r>
              <a:rPr lang="en-CA" sz="3000"/>
              <a:t>Return to Work Considerations</a:t>
            </a:r>
            <a:endParaRPr lang="en-US" sz="3000"/>
          </a:p>
          <a:p>
            <a:pPr marL="344487" lvl="1"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2</a:t>
            </a:fld>
            <a:endParaRPr lang="en-US" altLang="en-US"/>
          </a:p>
        </p:txBody>
      </p:sp>
    </p:spTree>
    <p:extLst>
      <p:ext uri="{BB962C8B-B14F-4D97-AF65-F5344CB8AC3E}">
        <p14:creationId xmlns:p14="http://schemas.microsoft.com/office/powerpoint/2010/main" val="1162857964"/>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Reduction in Hours/Wages</a:t>
            </a:r>
          </a:p>
        </p:txBody>
      </p:sp>
      <p:sp>
        <p:nvSpPr>
          <p:cNvPr id="4" name="Content Placeholder 3"/>
          <p:cNvSpPr>
            <a:spLocks noGrp="1"/>
          </p:cNvSpPr>
          <p:nvPr>
            <p:ph idx="1"/>
          </p:nvPr>
        </p:nvSpPr>
        <p:spPr>
          <a:xfrm>
            <a:off x="457199" y="1504604"/>
            <a:ext cx="8296103" cy="4472408"/>
          </a:xfrm>
        </p:spPr>
        <p:txBody>
          <a:bodyPr/>
          <a:lstStyle/>
          <a:p>
            <a:r>
              <a:rPr lang="en-US" sz="2400"/>
              <a:t>Employer has some flex in reducing compensation, subject to constructive dismissal risk</a:t>
            </a:r>
          </a:p>
          <a:p>
            <a:endParaRPr lang="en-US" sz="2400"/>
          </a:p>
          <a:p>
            <a:r>
              <a:rPr lang="en-US" sz="2400"/>
              <a:t>Historically, 10-15% or more decrease in annual compensation risks finding employee effectively terminated</a:t>
            </a:r>
          </a:p>
          <a:p>
            <a:endParaRPr lang="en-US" sz="2400"/>
          </a:p>
          <a:p>
            <a:r>
              <a:rPr lang="en-US" sz="2400"/>
              <a:t>Must consider all changes cumulatively</a:t>
            </a:r>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20</a:t>
            </a:fld>
            <a:endParaRPr lang="en-US" altLang="en-US"/>
          </a:p>
        </p:txBody>
      </p:sp>
    </p:spTree>
    <p:extLst>
      <p:ext uri="{BB962C8B-B14F-4D97-AF65-F5344CB8AC3E}">
        <p14:creationId xmlns:p14="http://schemas.microsoft.com/office/powerpoint/2010/main" val="1140223516"/>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Reduction in Hours/Wages</a:t>
            </a:r>
          </a:p>
        </p:txBody>
      </p:sp>
      <p:sp>
        <p:nvSpPr>
          <p:cNvPr id="4" name="Content Placeholder 3"/>
          <p:cNvSpPr>
            <a:spLocks noGrp="1"/>
          </p:cNvSpPr>
          <p:nvPr>
            <p:ph idx="1"/>
          </p:nvPr>
        </p:nvSpPr>
        <p:spPr>
          <a:xfrm>
            <a:off x="457199" y="1309911"/>
            <a:ext cx="8229601" cy="4667101"/>
          </a:xfrm>
        </p:spPr>
        <p:txBody>
          <a:bodyPr/>
          <a:lstStyle/>
          <a:p>
            <a:r>
              <a:rPr lang="en-US" sz="2400"/>
              <a:t>Live issue even where workload reduced along with wages</a:t>
            </a:r>
          </a:p>
          <a:p>
            <a:endParaRPr lang="en-US" sz="2400"/>
          </a:p>
          <a:p>
            <a:r>
              <a:rPr lang="en-US" sz="2400"/>
              <a:t>Consider EI Work Share program which allows employer to reduce number of work days per week and permit employees to collect EI benefits for days not worked</a:t>
            </a:r>
          </a:p>
          <a:p>
            <a:endParaRPr lang="en-US" sz="2400"/>
          </a:p>
          <a:p>
            <a:r>
              <a:rPr lang="en-US" sz="2400"/>
              <a:t>Detailed application material on Service Canada website</a:t>
            </a:r>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21</a:t>
            </a:fld>
            <a:endParaRPr lang="en-US" altLang="en-US"/>
          </a:p>
        </p:txBody>
      </p:sp>
    </p:spTree>
    <p:extLst>
      <p:ext uri="{BB962C8B-B14F-4D97-AF65-F5344CB8AC3E}">
        <p14:creationId xmlns:p14="http://schemas.microsoft.com/office/powerpoint/2010/main" val="151585947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8FB2E6E-A4AA-469B-97BB-27C9C5AB5336}"/>
              </a:ext>
            </a:extLst>
          </p:cNvPr>
          <p:cNvSpPr>
            <a:spLocks noGrp="1"/>
          </p:cNvSpPr>
          <p:nvPr>
            <p:ph type="title"/>
          </p:nvPr>
        </p:nvSpPr>
        <p:spPr/>
        <p:txBody>
          <a:bodyPr/>
          <a:lstStyle/>
          <a:p>
            <a:r>
              <a:rPr lang="en-US" i="1"/>
              <a:t>Vacation Scheduling</a:t>
            </a:r>
            <a:r>
              <a:rPr lang="en-US" b="1" i="1"/>
              <a:t>	</a:t>
            </a:r>
            <a:endParaRPr lang="en-CA" b="1" i="1"/>
          </a:p>
        </p:txBody>
      </p:sp>
      <p:sp>
        <p:nvSpPr>
          <p:cNvPr id="3" name="Content Placeholder 2">
            <a:extLst>
              <a:ext uri="{FF2B5EF4-FFF2-40B4-BE49-F238E27FC236}">
                <a16:creationId xmlns:a16="http://schemas.microsoft.com/office/drawing/2014/main" id="{38F99A20-EC27-4F55-819F-B45BF72B1FF5}"/>
              </a:ext>
            </a:extLst>
          </p:cNvPr>
          <p:cNvSpPr>
            <a:spLocks noGrp="1"/>
          </p:cNvSpPr>
          <p:nvPr>
            <p:ph idx="1"/>
          </p:nvPr>
        </p:nvSpPr>
        <p:spPr/>
        <p:txBody>
          <a:bodyPr/>
          <a:lstStyle/>
          <a:p>
            <a:r>
              <a:rPr lang="en-US"/>
              <a:t>Most employees don’t want to take vacation when they are on “lockdown”</a:t>
            </a:r>
          </a:p>
          <a:p>
            <a:r>
              <a:rPr lang="en-US"/>
              <a:t>Most employers don’t want employees taking all their vacation when the economy “reopens” and employees are needed in the workplace</a:t>
            </a:r>
          </a:p>
          <a:p>
            <a:r>
              <a:rPr lang="en-US"/>
              <a:t>What can you do to balance these competing interests?</a:t>
            </a:r>
            <a:endParaRPr lang="en-CA"/>
          </a:p>
        </p:txBody>
      </p:sp>
      <p:sp>
        <p:nvSpPr>
          <p:cNvPr id="4" name="Slide Number Placeholder 3">
            <a:extLst>
              <a:ext uri="{FF2B5EF4-FFF2-40B4-BE49-F238E27FC236}">
                <a16:creationId xmlns:a16="http://schemas.microsoft.com/office/drawing/2014/main" id="{E9B216EF-F95D-4395-BE22-174F60F2A378}"/>
              </a:ext>
            </a:extLst>
          </p:cNvPr>
          <p:cNvSpPr>
            <a:spLocks noGrp="1"/>
          </p:cNvSpPr>
          <p:nvPr>
            <p:ph type="sldNum" sz="quarter" idx="12"/>
          </p:nvPr>
        </p:nvSpPr>
        <p:spPr/>
        <p:txBody>
          <a:bodyPr/>
          <a:lstStyle/>
          <a:p>
            <a:pPr>
              <a:defRPr/>
            </a:pPr>
            <a:fld id="{63A7F45B-A970-461C-9873-4A6535AF941A}" type="slidenum">
              <a:rPr lang="en-US" altLang="en-US" smtClean="0"/>
              <a:pPr>
                <a:defRPr/>
              </a:pPr>
              <a:t>22</a:t>
            </a:fld>
            <a:endParaRPr lang="en-US" altLang="en-US"/>
          </a:p>
        </p:txBody>
      </p:sp>
    </p:spTree>
    <p:extLst>
      <p:ext uri="{BB962C8B-B14F-4D97-AF65-F5344CB8AC3E}">
        <p14:creationId xmlns:p14="http://schemas.microsoft.com/office/powerpoint/2010/main" val="3053419462"/>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1AD5D50-D469-4E92-B316-1E4080179C44}"/>
              </a:ext>
            </a:extLst>
          </p:cNvPr>
          <p:cNvSpPr>
            <a:spLocks noGrp="1"/>
          </p:cNvSpPr>
          <p:nvPr>
            <p:ph type="title"/>
          </p:nvPr>
        </p:nvSpPr>
        <p:spPr>
          <a:xfrm>
            <a:off x="457200" y="325438"/>
            <a:ext cx="8229600" cy="1139825"/>
          </a:xfrm>
        </p:spPr>
        <p:txBody>
          <a:bodyPr/>
          <a:lstStyle/>
          <a:p>
            <a:r>
              <a:rPr lang="en-US" i="1"/>
              <a:t>Vacation Scheduling</a:t>
            </a:r>
            <a:endParaRPr lang="en-CA" i="1"/>
          </a:p>
        </p:txBody>
      </p:sp>
      <p:sp>
        <p:nvSpPr>
          <p:cNvPr id="3" name="Content Placeholder 2">
            <a:extLst>
              <a:ext uri="{FF2B5EF4-FFF2-40B4-BE49-F238E27FC236}">
                <a16:creationId xmlns:a16="http://schemas.microsoft.com/office/drawing/2014/main" id="{B12DDA16-E8CA-47E9-A874-93ABAD325C94}"/>
              </a:ext>
            </a:extLst>
          </p:cNvPr>
          <p:cNvSpPr>
            <a:spLocks noGrp="1"/>
          </p:cNvSpPr>
          <p:nvPr>
            <p:ph idx="1"/>
          </p:nvPr>
        </p:nvSpPr>
        <p:spPr>
          <a:xfrm>
            <a:off x="457200" y="1465264"/>
            <a:ext cx="8229600" cy="4665662"/>
          </a:xfrm>
        </p:spPr>
        <p:txBody>
          <a:bodyPr/>
          <a:lstStyle/>
          <a:p>
            <a:r>
              <a:rPr lang="en-US"/>
              <a:t>Absent a restriction in a collective agreement or employment policy, an employer has the right to unilaterally schedule vacation</a:t>
            </a:r>
          </a:p>
          <a:p>
            <a:r>
              <a:rPr lang="en-US"/>
              <a:t>If employee is working remotely, can schedule vacation time </a:t>
            </a:r>
            <a:r>
              <a:rPr lang="en-US" u="sng"/>
              <a:t>before</a:t>
            </a:r>
            <a:r>
              <a:rPr lang="en-US"/>
              <a:t> return to the workplace</a:t>
            </a:r>
          </a:p>
          <a:p>
            <a:r>
              <a:rPr lang="en-US"/>
              <a:t>If employee is on layoff, time off cannot be considered “vacation”</a:t>
            </a:r>
          </a:p>
          <a:p>
            <a:pPr lvl="1"/>
            <a:r>
              <a:rPr lang="en-US"/>
              <a:t>Can recall early to place on paid vacation before required back in the workplace</a:t>
            </a:r>
            <a:endParaRPr lang="en-CA"/>
          </a:p>
        </p:txBody>
      </p:sp>
      <p:sp>
        <p:nvSpPr>
          <p:cNvPr id="4" name="Slide Number Placeholder 3">
            <a:extLst>
              <a:ext uri="{FF2B5EF4-FFF2-40B4-BE49-F238E27FC236}">
                <a16:creationId xmlns:a16="http://schemas.microsoft.com/office/drawing/2014/main" id="{BCD15CF4-9D13-4156-922F-01DA0A502115}"/>
              </a:ext>
            </a:extLst>
          </p:cNvPr>
          <p:cNvSpPr>
            <a:spLocks noGrp="1"/>
          </p:cNvSpPr>
          <p:nvPr>
            <p:ph type="sldNum" sz="quarter" idx="12"/>
          </p:nvPr>
        </p:nvSpPr>
        <p:spPr/>
        <p:txBody>
          <a:bodyPr/>
          <a:lstStyle/>
          <a:p>
            <a:pPr>
              <a:defRPr/>
            </a:pPr>
            <a:fld id="{63A7F45B-A970-461C-9873-4A6535AF941A}" type="slidenum">
              <a:rPr lang="en-US" altLang="en-US" smtClean="0"/>
              <a:pPr>
                <a:defRPr/>
              </a:pPr>
              <a:t>23</a:t>
            </a:fld>
            <a:endParaRPr lang="en-US" altLang="en-US"/>
          </a:p>
        </p:txBody>
      </p:sp>
    </p:spTree>
    <p:extLst>
      <p:ext uri="{BB962C8B-B14F-4D97-AF65-F5344CB8AC3E}">
        <p14:creationId xmlns:p14="http://schemas.microsoft.com/office/powerpoint/2010/main" val="3397497385"/>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1AD5D50-D469-4E92-B316-1E4080179C44}"/>
              </a:ext>
            </a:extLst>
          </p:cNvPr>
          <p:cNvSpPr>
            <a:spLocks noGrp="1"/>
          </p:cNvSpPr>
          <p:nvPr>
            <p:ph type="title"/>
          </p:nvPr>
        </p:nvSpPr>
        <p:spPr>
          <a:xfrm>
            <a:off x="457200" y="325438"/>
            <a:ext cx="8229600" cy="1139825"/>
          </a:xfrm>
        </p:spPr>
        <p:txBody>
          <a:bodyPr/>
          <a:lstStyle/>
          <a:p>
            <a:r>
              <a:rPr lang="en-US" i="1"/>
              <a:t>Vacation Scheduling</a:t>
            </a:r>
            <a:endParaRPr lang="en-CA" i="1"/>
          </a:p>
        </p:txBody>
      </p:sp>
      <p:sp>
        <p:nvSpPr>
          <p:cNvPr id="3" name="Content Placeholder 2">
            <a:extLst>
              <a:ext uri="{FF2B5EF4-FFF2-40B4-BE49-F238E27FC236}">
                <a16:creationId xmlns:a16="http://schemas.microsoft.com/office/drawing/2014/main" id="{B12DDA16-E8CA-47E9-A874-93ABAD325C94}"/>
              </a:ext>
            </a:extLst>
          </p:cNvPr>
          <p:cNvSpPr>
            <a:spLocks noGrp="1"/>
          </p:cNvSpPr>
          <p:nvPr>
            <p:ph idx="1"/>
          </p:nvPr>
        </p:nvSpPr>
        <p:spPr>
          <a:xfrm>
            <a:off x="457200" y="1465264"/>
            <a:ext cx="8229600" cy="4665662"/>
          </a:xfrm>
        </p:spPr>
        <p:txBody>
          <a:bodyPr/>
          <a:lstStyle/>
          <a:p>
            <a:r>
              <a:rPr lang="en-US"/>
              <a:t>If scheduling vacation time, be aware of ESA restrictions:</a:t>
            </a:r>
          </a:p>
          <a:p>
            <a:pPr lvl="1"/>
            <a:r>
              <a:rPr lang="en-US"/>
              <a:t>Must be scheduled in complete weeks</a:t>
            </a:r>
          </a:p>
          <a:p>
            <a:pPr lvl="1"/>
            <a:r>
              <a:rPr lang="en-US"/>
              <a:t>Can only be scheduled in lesser periods if requested by employee in writing</a:t>
            </a:r>
          </a:p>
          <a:p>
            <a:r>
              <a:rPr lang="en-US"/>
              <a:t>If “ramping up” may want to offer option of taking one day of vacation per week on employee request to reduce vacation entitlement</a:t>
            </a:r>
            <a:endParaRPr lang="en-CA"/>
          </a:p>
        </p:txBody>
      </p:sp>
      <p:sp>
        <p:nvSpPr>
          <p:cNvPr id="4" name="Slide Number Placeholder 3">
            <a:extLst>
              <a:ext uri="{FF2B5EF4-FFF2-40B4-BE49-F238E27FC236}">
                <a16:creationId xmlns:a16="http://schemas.microsoft.com/office/drawing/2014/main" id="{BCD15CF4-9D13-4156-922F-01DA0A502115}"/>
              </a:ext>
            </a:extLst>
          </p:cNvPr>
          <p:cNvSpPr>
            <a:spLocks noGrp="1"/>
          </p:cNvSpPr>
          <p:nvPr>
            <p:ph type="sldNum" sz="quarter" idx="12"/>
          </p:nvPr>
        </p:nvSpPr>
        <p:spPr/>
        <p:txBody>
          <a:bodyPr/>
          <a:lstStyle/>
          <a:p>
            <a:pPr>
              <a:defRPr/>
            </a:pPr>
            <a:fld id="{63A7F45B-A970-461C-9873-4A6535AF941A}" type="slidenum">
              <a:rPr lang="en-US" altLang="en-US" smtClean="0"/>
              <a:pPr>
                <a:defRPr/>
              </a:pPr>
              <a:t>24</a:t>
            </a:fld>
            <a:endParaRPr lang="en-US" altLang="en-US"/>
          </a:p>
        </p:txBody>
      </p:sp>
    </p:spTree>
    <p:extLst>
      <p:ext uri="{BB962C8B-B14F-4D97-AF65-F5344CB8AC3E}">
        <p14:creationId xmlns:p14="http://schemas.microsoft.com/office/powerpoint/2010/main" val="1886561619"/>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1AD5D50-D469-4E92-B316-1E4080179C44}"/>
              </a:ext>
            </a:extLst>
          </p:cNvPr>
          <p:cNvSpPr>
            <a:spLocks noGrp="1"/>
          </p:cNvSpPr>
          <p:nvPr>
            <p:ph type="title"/>
          </p:nvPr>
        </p:nvSpPr>
        <p:spPr>
          <a:xfrm>
            <a:off x="457200" y="325438"/>
            <a:ext cx="8229600" cy="1139825"/>
          </a:xfrm>
        </p:spPr>
        <p:txBody>
          <a:bodyPr/>
          <a:lstStyle/>
          <a:p>
            <a:r>
              <a:rPr lang="en-US" i="1"/>
              <a:t>Vacation Scheduling</a:t>
            </a:r>
            <a:endParaRPr lang="en-CA" i="1"/>
          </a:p>
        </p:txBody>
      </p:sp>
      <p:sp>
        <p:nvSpPr>
          <p:cNvPr id="3" name="Content Placeholder 2">
            <a:extLst>
              <a:ext uri="{FF2B5EF4-FFF2-40B4-BE49-F238E27FC236}">
                <a16:creationId xmlns:a16="http://schemas.microsoft.com/office/drawing/2014/main" id="{B12DDA16-E8CA-47E9-A874-93ABAD325C94}"/>
              </a:ext>
            </a:extLst>
          </p:cNvPr>
          <p:cNvSpPr>
            <a:spLocks noGrp="1"/>
          </p:cNvSpPr>
          <p:nvPr>
            <p:ph idx="1"/>
          </p:nvPr>
        </p:nvSpPr>
        <p:spPr>
          <a:xfrm>
            <a:off x="457200" y="1447800"/>
            <a:ext cx="8229600" cy="4683126"/>
          </a:xfrm>
        </p:spPr>
        <p:txBody>
          <a:bodyPr/>
          <a:lstStyle/>
          <a:p>
            <a:r>
              <a:rPr lang="en-US"/>
              <a:t>Employee cannot be asked to “forfeit” vacation entitlements under ESA</a:t>
            </a:r>
          </a:p>
          <a:p>
            <a:pPr lvl="1"/>
            <a:r>
              <a:rPr lang="en-US"/>
              <a:t>Even if vacation pay entitlement paid out, vacation time can be forfeited only on agreement </a:t>
            </a:r>
            <a:r>
              <a:rPr lang="en-US" u="sng"/>
              <a:t>and</a:t>
            </a:r>
            <a:r>
              <a:rPr lang="en-US"/>
              <a:t> with approval of the Director of Employment Standards</a:t>
            </a:r>
          </a:p>
          <a:p>
            <a:r>
              <a:rPr lang="en-US"/>
              <a:t>Amount in excess of ESA can be forfeited on employee agreement or if clearly set out in vacation policy or collective agreement</a:t>
            </a:r>
          </a:p>
        </p:txBody>
      </p:sp>
      <p:sp>
        <p:nvSpPr>
          <p:cNvPr id="4" name="Slide Number Placeholder 3">
            <a:extLst>
              <a:ext uri="{FF2B5EF4-FFF2-40B4-BE49-F238E27FC236}">
                <a16:creationId xmlns:a16="http://schemas.microsoft.com/office/drawing/2014/main" id="{BCD15CF4-9D13-4156-922F-01DA0A502115}"/>
              </a:ext>
            </a:extLst>
          </p:cNvPr>
          <p:cNvSpPr>
            <a:spLocks noGrp="1"/>
          </p:cNvSpPr>
          <p:nvPr>
            <p:ph type="sldNum" sz="quarter" idx="12"/>
          </p:nvPr>
        </p:nvSpPr>
        <p:spPr/>
        <p:txBody>
          <a:bodyPr/>
          <a:lstStyle/>
          <a:p>
            <a:pPr>
              <a:defRPr/>
            </a:pPr>
            <a:fld id="{63A7F45B-A970-461C-9873-4A6535AF941A}" type="slidenum">
              <a:rPr lang="en-US" altLang="en-US" smtClean="0"/>
              <a:pPr>
                <a:defRPr/>
              </a:pPr>
              <a:t>25</a:t>
            </a:fld>
            <a:endParaRPr lang="en-US" altLang="en-US"/>
          </a:p>
        </p:txBody>
      </p:sp>
    </p:spTree>
    <p:extLst>
      <p:ext uri="{BB962C8B-B14F-4D97-AF65-F5344CB8AC3E}">
        <p14:creationId xmlns:p14="http://schemas.microsoft.com/office/powerpoint/2010/main" val="3321628228"/>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200" i="1"/>
              <a:t>Terminations</a:t>
            </a:r>
          </a:p>
        </p:txBody>
      </p:sp>
      <p:sp>
        <p:nvSpPr>
          <p:cNvPr id="4" name="Content Placeholder 3"/>
          <p:cNvSpPr>
            <a:spLocks noGrp="1"/>
          </p:cNvSpPr>
          <p:nvPr>
            <p:ph idx="1"/>
          </p:nvPr>
        </p:nvSpPr>
        <p:spPr>
          <a:xfrm>
            <a:off x="457199" y="1309911"/>
            <a:ext cx="8229601" cy="4667101"/>
          </a:xfrm>
        </p:spPr>
        <p:txBody>
          <a:bodyPr/>
          <a:lstStyle/>
          <a:p>
            <a:r>
              <a:rPr lang="en-US" sz="2400"/>
              <a:t>Ensure selection of candidates defensible and not related to a protected ground </a:t>
            </a:r>
            <a:br>
              <a:rPr lang="en-US" sz="2400"/>
            </a:br>
            <a:r>
              <a:rPr lang="en-US" sz="2400"/>
              <a:t>(age, disability, </a:t>
            </a:r>
            <a:r>
              <a:rPr lang="en-US" sz="2400" i="1"/>
              <a:t>etc</a:t>
            </a:r>
            <a:r>
              <a:rPr lang="en-US" sz="2400"/>
              <a:t>.)</a:t>
            </a:r>
          </a:p>
          <a:p>
            <a:endParaRPr lang="en-US" sz="2400"/>
          </a:p>
          <a:p>
            <a:r>
              <a:rPr lang="en-US" sz="2400"/>
              <a:t>Review any employment agreement for termination language</a:t>
            </a:r>
          </a:p>
          <a:p>
            <a:pPr lvl="1"/>
            <a:r>
              <a:rPr lang="en-US" sz="2400"/>
              <a:t>Seek advice re: enforceability</a:t>
            </a:r>
          </a:p>
          <a:p>
            <a:endParaRPr lang="en-US" sz="2400"/>
          </a:p>
          <a:p>
            <a:r>
              <a:rPr lang="en-US" sz="2400"/>
              <a:t>Must consider not only ESA but common law entitlements</a:t>
            </a:r>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26</a:t>
            </a:fld>
            <a:endParaRPr lang="en-US" altLang="en-US"/>
          </a:p>
        </p:txBody>
      </p:sp>
    </p:spTree>
    <p:extLst>
      <p:ext uri="{BB962C8B-B14F-4D97-AF65-F5344CB8AC3E}">
        <p14:creationId xmlns:p14="http://schemas.microsoft.com/office/powerpoint/2010/main" val="137445548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Terminations</a:t>
            </a:r>
          </a:p>
        </p:txBody>
      </p:sp>
      <p:sp>
        <p:nvSpPr>
          <p:cNvPr id="4" name="Content Placeholder 3"/>
          <p:cNvSpPr>
            <a:spLocks noGrp="1"/>
          </p:cNvSpPr>
          <p:nvPr>
            <p:ph idx="1"/>
          </p:nvPr>
        </p:nvSpPr>
        <p:spPr>
          <a:xfrm>
            <a:off x="457199" y="1088967"/>
            <a:ext cx="8229601" cy="4743665"/>
          </a:xfrm>
        </p:spPr>
        <p:txBody>
          <a:bodyPr/>
          <a:lstStyle/>
          <a:p>
            <a:r>
              <a:rPr lang="en-US" sz="2400"/>
              <a:t>Common law entitlement looks at age, role, tenure, compensation and any other factors impacting replacing employment</a:t>
            </a:r>
          </a:p>
          <a:p>
            <a:endParaRPr lang="en-US" sz="2400"/>
          </a:p>
          <a:p>
            <a:r>
              <a:rPr lang="en-US" sz="2400"/>
              <a:t>Generally measure in one or more months per year of service</a:t>
            </a:r>
          </a:p>
          <a:p>
            <a:endParaRPr lang="en-US" sz="2400"/>
          </a:p>
          <a:p>
            <a:r>
              <a:rPr lang="en-US" sz="2400"/>
              <a:t>Consider whether to offer amount in addition to ESA in exchange for Release</a:t>
            </a:r>
          </a:p>
          <a:p>
            <a:endParaRPr lang="en-US" sz="2400"/>
          </a:p>
          <a:p>
            <a:r>
              <a:rPr lang="en-US" sz="2400"/>
              <a:t>Obtain financial advice about impact of various government programs and potential cost-mitigation</a:t>
            </a:r>
          </a:p>
          <a:p>
            <a:pPr marL="0"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27</a:t>
            </a:fld>
            <a:endParaRPr lang="en-US" altLang="en-US"/>
          </a:p>
        </p:txBody>
      </p:sp>
    </p:spTree>
    <p:extLst>
      <p:ext uri="{BB962C8B-B14F-4D97-AF65-F5344CB8AC3E}">
        <p14:creationId xmlns:p14="http://schemas.microsoft.com/office/powerpoint/2010/main" val="2006456570"/>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723900" y="455455"/>
            <a:ext cx="8229600" cy="1139825"/>
          </a:xfrm>
        </p:spPr>
        <p:txBody>
          <a:bodyPr/>
          <a:lstStyle/>
          <a:p>
            <a:r>
              <a:rPr lang="en-US" sz="3200" i="1"/>
              <a:t>Terminations</a:t>
            </a:r>
          </a:p>
        </p:txBody>
      </p:sp>
      <p:sp>
        <p:nvSpPr>
          <p:cNvPr id="4" name="Content Placeholder 3"/>
          <p:cNvSpPr>
            <a:spLocks noGrp="1"/>
          </p:cNvSpPr>
          <p:nvPr>
            <p:ph idx="1"/>
          </p:nvPr>
        </p:nvSpPr>
        <p:spPr>
          <a:xfrm>
            <a:off x="457199" y="1088967"/>
            <a:ext cx="8229601" cy="4743665"/>
          </a:xfrm>
        </p:spPr>
        <p:txBody>
          <a:bodyPr/>
          <a:lstStyle/>
          <a:p>
            <a:r>
              <a:rPr lang="en-US" sz="2400"/>
              <a:t>Common law entitlement looks at age, role, tenure, compensation and any other factors impacting replacing employment</a:t>
            </a:r>
          </a:p>
          <a:p>
            <a:endParaRPr lang="en-US" sz="2400"/>
          </a:p>
          <a:p>
            <a:r>
              <a:rPr lang="en-US" sz="2400"/>
              <a:t>Generally measure in one or more months per year of service</a:t>
            </a:r>
          </a:p>
          <a:p>
            <a:endParaRPr lang="en-US" sz="2400"/>
          </a:p>
          <a:p>
            <a:r>
              <a:rPr lang="en-US" sz="2400"/>
              <a:t>Consider whether to offer amount in addition to ESA in exchange for Release</a:t>
            </a:r>
          </a:p>
          <a:p>
            <a:endParaRPr lang="en-US" sz="2400"/>
          </a:p>
          <a:p>
            <a:r>
              <a:rPr lang="en-US" sz="2400"/>
              <a:t>Obtain financial advice about impact of various government programs and potential cost-mitigation</a:t>
            </a:r>
          </a:p>
          <a:p>
            <a:pPr marL="0"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28</a:t>
            </a:fld>
            <a:endParaRPr lang="en-US" altLang="en-US"/>
          </a:p>
        </p:txBody>
      </p:sp>
    </p:spTree>
    <p:extLst>
      <p:ext uri="{BB962C8B-B14F-4D97-AF65-F5344CB8AC3E}">
        <p14:creationId xmlns:p14="http://schemas.microsoft.com/office/powerpoint/2010/main" val="2251956729"/>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457199" y="1752600"/>
            <a:ext cx="8229601" cy="4080032"/>
          </a:xfrm>
        </p:spPr>
        <p:txBody>
          <a:bodyPr/>
          <a:lstStyle/>
          <a:p>
            <a:pPr marL="0" indent="0" algn="ctr">
              <a:buNone/>
            </a:pPr>
            <a:endParaRPr lang="en-US" sz="4000"/>
          </a:p>
          <a:p>
            <a:pPr marL="0" indent="0" algn="ctr">
              <a:buNone/>
            </a:pPr>
            <a:r>
              <a:rPr lang="en-US" sz="4000" b="1"/>
              <a:t>Employer Government </a:t>
            </a:r>
          </a:p>
          <a:p>
            <a:pPr marL="0" indent="0" algn="ctr">
              <a:buNone/>
            </a:pPr>
            <a:r>
              <a:rPr lang="en-US" sz="4000" b="1"/>
              <a:t>Assistance Programs</a:t>
            </a:r>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29</a:t>
            </a:fld>
            <a:endParaRPr lang="en-US" altLang="en-US"/>
          </a:p>
        </p:txBody>
      </p:sp>
    </p:spTree>
    <p:extLst>
      <p:ext uri="{BB962C8B-B14F-4D97-AF65-F5344CB8AC3E}">
        <p14:creationId xmlns:p14="http://schemas.microsoft.com/office/powerpoint/2010/main" val="1299530741"/>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i="1"/>
              <a:t>COVID-Related ESA Leaves</a:t>
            </a:r>
          </a:p>
        </p:txBody>
      </p:sp>
      <p:sp>
        <p:nvSpPr>
          <p:cNvPr id="4" name="Content Placeholder 3"/>
          <p:cNvSpPr>
            <a:spLocks noGrp="1"/>
          </p:cNvSpPr>
          <p:nvPr>
            <p:ph idx="1"/>
          </p:nvPr>
        </p:nvSpPr>
        <p:spPr>
          <a:xfrm>
            <a:off x="457200" y="1559878"/>
            <a:ext cx="8229600" cy="4110682"/>
          </a:xfrm>
        </p:spPr>
        <p:txBody>
          <a:bodyPr/>
          <a:lstStyle/>
          <a:p>
            <a:r>
              <a:rPr lang="en-CA" sz="2400"/>
              <a:t>Emergency Leave: Declared Emergencies and Infectious Disease Emergencies</a:t>
            </a:r>
          </a:p>
          <a:p>
            <a:pPr lvl="1"/>
            <a:endParaRPr lang="en-US" sz="2400"/>
          </a:p>
          <a:p>
            <a:pPr lvl="1"/>
            <a:r>
              <a:rPr lang="en-US" sz="2400"/>
              <a:t>Provides a job protected leave where employee unable to work due to COVID-19 related issues</a:t>
            </a:r>
          </a:p>
          <a:p>
            <a:pPr lvl="1"/>
            <a:endParaRPr lang="en-US" sz="2400"/>
          </a:p>
          <a:p>
            <a:pPr lvl="1"/>
            <a:r>
              <a:rPr lang="en-US" sz="2400"/>
              <a:t>Retroactive to January 25, 2020 </a:t>
            </a:r>
          </a:p>
          <a:p>
            <a:pPr lvl="1"/>
            <a:endParaRPr lang="en-US" sz="2400"/>
          </a:p>
          <a:p>
            <a:pPr lvl="1"/>
            <a:r>
              <a:rPr lang="en-US" sz="2400"/>
              <a:t>Will remain in place indefinitely</a:t>
            </a:r>
          </a:p>
          <a:p>
            <a:pPr marL="344487" lvl="1"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3</a:t>
            </a:fld>
            <a:endParaRPr lang="en-US" altLang="en-US"/>
          </a:p>
        </p:txBody>
      </p:sp>
    </p:spTree>
    <p:extLst>
      <p:ext uri="{BB962C8B-B14F-4D97-AF65-F5344CB8AC3E}">
        <p14:creationId xmlns:p14="http://schemas.microsoft.com/office/powerpoint/2010/main" val="370038835"/>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CA" sz="3200" i="1"/>
              <a:t>Canada Emergency Response Benefit (CERB)</a:t>
            </a:r>
            <a:endParaRPr lang="en-US" sz="3200"/>
          </a:p>
        </p:txBody>
      </p:sp>
      <p:sp>
        <p:nvSpPr>
          <p:cNvPr id="4" name="Content Placeholder 3"/>
          <p:cNvSpPr>
            <a:spLocks noGrp="1"/>
          </p:cNvSpPr>
          <p:nvPr>
            <p:ph idx="1"/>
          </p:nvPr>
        </p:nvSpPr>
        <p:spPr>
          <a:xfrm>
            <a:off x="457199" y="1088967"/>
            <a:ext cx="8229601" cy="4743665"/>
          </a:xfrm>
        </p:spPr>
        <p:txBody>
          <a:bodyPr/>
          <a:lstStyle/>
          <a:p>
            <a:r>
              <a:rPr lang="en-US" sz="2400"/>
              <a:t>For employees who have stopped working</a:t>
            </a:r>
          </a:p>
          <a:p>
            <a:pPr lvl="1"/>
            <a:r>
              <a:rPr lang="en-US" sz="2400"/>
              <a:t>$500/week – max of 16 weeks</a:t>
            </a:r>
          </a:p>
          <a:p>
            <a:pPr lvl="1"/>
            <a:r>
              <a:rPr lang="en-US" sz="2400"/>
              <a:t>After March 15 supplants EI claims</a:t>
            </a:r>
          </a:p>
          <a:p>
            <a:pPr lvl="1"/>
            <a:r>
              <a:rPr lang="en-US" sz="2400"/>
              <a:t>Existing EI benefits continue while eligible</a:t>
            </a:r>
          </a:p>
          <a:p>
            <a:r>
              <a:rPr lang="en-US" sz="2400"/>
              <a:t>Recent amendment – without impacting eligibility:</a:t>
            </a:r>
          </a:p>
          <a:p>
            <a:pPr lvl="1"/>
            <a:r>
              <a:rPr lang="en-US" sz="2400"/>
              <a:t>Employment earnings during periods (max $1,000)</a:t>
            </a:r>
          </a:p>
          <a:p>
            <a:pPr lvl="1"/>
            <a:r>
              <a:rPr lang="en-US" sz="2400"/>
              <a:t>Non-cash benefits (i.e. H &amp; W benefit coverage)</a:t>
            </a:r>
          </a:p>
          <a:p>
            <a:pPr lvl="1"/>
            <a:r>
              <a:rPr lang="en-US" sz="2400"/>
              <a:t>SUB Plan payments count against limit</a:t>
            </a:r>
          </a:p>
          <a:p>
            <a:r>
              <a:rPr lang="en-US" sz="2400"/>
              <a:t>Amount received is </a:t>
            </a:r>
            <a:r>
              <a:rPr lang="en-US" sz="2400" i="1"/>
              <a:t>taxable</a:t>
            </a:r>
            <a:r>
              <a:rPr lang="en-US" sz="2400"/>
              <a:t>, but not deducted from source</a:t>
            </a:r>
          </a:p>
          <a:p>
            <a:pPr lvl="1"/>
            <a:r>
              <a:rPr lang="en-US" sz="2400"/>
              <a:t>Individual tax depends on individual’s tax rate and will due April 2021</a:t>
            </a:r>
          </a:p>
          <a:p>
            <a:pPr marL="0"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30</a:t>
            </a:fld>
            <a:endParaRPr lang="en-US" altLang="en-US"/>
          </a:p>
        </p:txBody>
      </p:sp>
    </p:spTree>
    <p:extLst>
      <p:ext uri="{BB962C8B-B14F-4D97-AF65-F5344CB8AC3E}">
        <p14:creationId xmlns:p14="http://schemas.microsoft.com/office/powerpoint/2010/main" val="1730922062"/>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323851" y="277813"/>
            <a:ext cx="8658224" cy="1139825"/>
          </a:xfrm>
        </p:spPr>
        <p:txBody>
          <a:bodyPr/>
          <a:lstStyle/>
          <a:p>
            <a:r>
              <a:rPr lang="en-CA" sz="3200" i="1"/>
              <a:t>Supplementary Unemployment Benefits Plan (SUB)</a:t>
            </a:r>
            <a:endParaRPr lang="en-US" sz="3200"/>
          </a:p>
        </p:txBody>
      </p:sp>
      <p:sp>
        <p:nvSpPr>
          <p:cNvPr id="4" name="Content Placeholder 3"/>
          <p:cNvSpPr>
            <a:spLocks noGrp="1"/>
          </p:cNvSpPr>
          <p:nvPr>
            <p:ph idx="1"/>
          </p:nvPr>
        </p:nvSpPr>
        <p:spPr>
          <a:xfrm>
            <a:off x="457199" y="1088967"/>
            <a:ext cx="8229601" cy="4743665"/>
          </a:xfrm>
        </p:spPr>
        <p:txBody>
          <a:bodyPr/>
          <a:lstStyle/>
          <a:p>
            <a:pPr marL="0" indent="0">
              <a:buNone/>
            </a:pPr>
            <a:endParaRPr lang="en-US" sz="2400"/>
          </a:p>
          <a:p>
            <a:pPr marL="0" indent="0">
              <a:buNone/>
            </a:pPr>
            <a:endParaRPr lang="en-US" sz="2400"/>
          </a:p>
          <a:p>
            <a:pPr marL="0" indent="0">
              <a:buNone/>
            </a:pPr>
            <a:endParaRPr lang="en-US" sz="2400"/>
          </a:p>
          <a:p>
            <a:pPr marL="0" indent="0" algn="ctr">
              <a:buNone/>
            </a:pPr>
            <a:r>
              <a:rPr lang="en-US" sz="2400"/>
              <a:t>Questions remain on how these plans interact with CERB benefits??</a:t>
            </a:r>
          </a:p>
          <a:p>
            <a:pPr marL="0"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31</a:t>
            </a:fld>
            <a:endParaRPr lang="en-US" altLang="en-US"/>
          </a:p>
        </p:txBody>
      </p:sp>
    </p:spTree>
    <p:extLst>
      <p:ext uri="{BB962C8B-B14F-4D97-AF65-F5344CB8AC3E}">
        <p14:creationId xmlns:p14="http://schemas.microsoft.com/office/powerpoint/2010/main" val="1209162725"/>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CA" sz="3200" i="1"/>
              <a:t>Canada Emergency Business Account (CEBA)</a:t>
            </a:r>
            <a:endParaRPr lang="en-US" sz="3200"/>
          </a:p>
        </p:txBody>
      </p:sp>
      <p:sp>
        <p:nvSpPr>
          <p:cNvPr id="4" name="Content Placeholder 3"/>
          <p:cNvSpPr>
            <a:spLocks noGrp="1"/>
          </p:cNvSpPr>
          <p:nvPr>
            <p:ph idx="1"/>
          </p:nvPr>
        </p:nvSpPr>
        <p:spPr>
          <a:xfrm>
            <a:off x="457199" y="1088967"/>
            <a:ext cx="8229601" cy="4743665"/>
          </a:xfrm>
        </p:spPr>
        <p:txBody>
          <a:bodyPr/>
          <a:lstStyle/>
          <a:p>
            <a:r>
              <a:rPr lang="en-CA" sz="2400"/>
              <a:t>Loan up to $40,000 (interest-free) SMEs and not-for-profits </a:t>
            </a:r>
          </a:p>
          <a:p>
            <a:pPr lvl="1"/>
            <a:r>
              <a:rPr lang="en-CA" sz="2200"/>
              <a:t>Assist with non-deferrable operating expenses through crisis</a:t>
            </a:r>
          </a:p>
          <a:p>
            <a:pPr lvl="1"/>
            <a:r>
              <a:rPr lang="en-CA" sz="2200"/>
              <a:t>P</a:t>
            </a:r>
            <a:r>
              <a:rPr lang="en-CA" sz="2400"/>
              <a:t>ayment of dividends, bonuses or increased compensation to management or debt not permitted</a:t>
            </a:r>
          </a:p>
          <a:p>
            <a:endParaRPr lang="en-CA" sz="2400"/>
          </a:p>
          <a:p>
            <a:r>
              <a:rPr lang="en-CA" sz="2400"/>
              <a:t>Existing financial institution relationships</a:t>
            </a:r>
          </a:p>
          <a:p>
            <a:endParaRPr lang="en-CA" sz="2400"/>
          </a:p>
          <a:p>
            <a:r>
              <a:rPr lang="en-CA" sz="2400"/>
              <a:t>December 31, 2022</a:t>
            </a:r>
          </a:p>
          <a:p>
            <a:pPr lvl="1"/>
            <a:r>
              <a:rPr lang="en-CA" sz="2200"/>
              <a:t>Payment before = 25% (to max of $10,000) forgiven</a:t>
            </a:r>
          </a:p>
          <a:p>
            <a:pPr lvl="1"/>
            <a:r>
              <a:rPr lang="en-CA" sz="2400"/>
              <a:t>Forgiven = tax liability</a:t>
            </a:r>
          </a:p>
          <a:p>
            <a:pPr marL="0"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32</a:t>
            </a:fld>
            <a:endParaRPr lang="en-US" altLang="en-US"/>
          </a:p>
        </p:txBody>
      </p:sp>
    </p:spTree>
    <p:extLst>
      <p:ext uri="{BB962C8B-B14F-4D97-AF65-F5344CB8AC3E}">
        <p14:creationId xmlns:p14="http://schemas.microsoft.com/office/powerpoint/2010/main" val="1676168806"/>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457200" y="277813"/>
            <a:ext cx="8515350" cy="1139825"/>
          </a:xfrm>
        </p:spPr>
        <p:txBody>
          <a:bodyPr/>
          <a:lstStyle/>
          <a:p>
            <a:r>
              <a:rPr lang="en-CA" sz="3200" i="1"/>
              <a:t>TWS &amp; Canada Emergency Wage Subsidy (CEWS)</a:t>
            </a:r>
            <a:endParaRPr lang="en-US" sz="3200"/>
          </a:p>
        </p:txBody>
      </p:sp>
      <p:sp>
        <p:nvSpPr>
          <p:cNvPr id="4" name="Content Placeholder 3"/>
          <p:cNvSpPr>
            <a:spLocks noGrp="1"/>
          </p:cNvSpPr>
          <p:nvPr>
            <p:ph idx="1"/>
          </p:nvPr>
        </p:nvSpPr>
        <p:spPr>
          <a:xfrm>
            <a:off x="457199" y="1088967"/>
            <a:ext cx="8229601" cy="4743665"/>
          </a:xfrm>
        </p:spPr>
        <p:txBody>
          <a:bodyPr/>
          <a:lstStyle/>
          <a:p>
            <a:r>
              <a:rPr lang="en-US" sz="2200"/>
              <a:t>Policy to incentivize employers to employ:</a:t>
            </a:r>
          </a:p>
          <a:p>
            <a:endParaRPr lang="en-US" sz="2200"/>
          </a:p>
          <a:p>
            <a:pPr lvl="1"/>
            <a:r>
              <a:rPr lang="en-US" sz="2000"/>
              <a:t>10% TWS - reduces source deductions employers remit</a:t>
            </a:r>
          </a:p>
          <a:p>
            <a:pPr lvl="1"/>
            <a:r>
              <a:rPr lang="en-US" sz="2200"/>
              <a:t>Max of $1,375/ee up to $25,000</a:t>
            </a:r>
          </a:p>
          <a:p>
            <a:endParaRPr lang="en-US" sz="2200"/>
          </a:p>
          <a:p>
            <a:pPr lvl="1"/>
            <a:r>
              <a:rPr lang="en-US" sz="2000"/>
              <a:t>75% CEWS - refundable tax credit to subsidize wages</a:t>
            </a:r>
          </a:p>
          <a:p>
            <a:pPr lvl="1"/>
            <a:r>
              <a:rPr lang="en-US" sz="2200"/>
              <a:t>Max of $847/wk or 75% of the eligible remuneration paid</a:t>
            </a:r>
          </a:p>
          <a:p>
            <a:endParaRPr lang="en-US" sz="2200"/>
          </a:p>
          <a:p>
            <a:r>
              <a:rPr lang="en-US" sz="2200"/>
              <a:t>Three periods: (i) March 15 to April 11; (ii) April 12 to May 9; and (iii) May 10 to June 6.</a:t>
            </a:r>
          </a:p>
          <a:p>
            <a:endParaRPr lang="en-US" sz="2200"/>
          </a:p>
          <a:p>
            <a:r>
              <a:rPr lang="en-US" sz="2200"/>
              <a:t>They are inclusive, not exclusive</a:t>
            </a:r>
          </a:p>
          <a:p>
            <a:pPr marL="0"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33</a:t>
            </a:fld>
            <a:endParaRPr lang="en-US" altLang="en-US"/>
          </a:p>
        </p:txBody>
      </p:sp>
    </p:spTree>
    <p:extLst>
      <p:ext uri="{BB962C8B-B14F-4D97-AF65-F5344CB8AC3E}">
        <p14:creationId xmlns:p14="http://schemas.microsoft.com/office/powerpoint/2010/main" val="2601178266"/>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457200" y="277813"/>
            <a:ext cx="8515350" cy="1139825"/>
          </a:xfrm>
        </p:spPr>
        <p:txBody>
          <a:bodyPr/>
          <a:lstStyle/>
          <a:p>
            <a:r>
              <a:rPr lang="en-CA" sz="3200" i="1"/>
              <a:t>CEWS</a:t>
            </a:r>
            <a:endParaRPr lang="en-US" sz="3200"/>
          </a:p>
        </p:txBody>
      </p:sp>
      <p:sp>
        <p:nvSpPr>
          <p:cNvPr id="4" name="Content Placeholder 3"/>
          <p:cNvSpPr>
            <a:spLocks noGrp="1"/>
          </p:cNvSpPr>
          <p:nvPr>
            <p:ph idx="1"/>
          </p:nvPr>
        </p:nvSpPr>
        <p:spPr>
          <a:xfrm>
            <a:off x="600074" y="984192"/>
            <a:ext cx="8229601" cy="4743665"/>
          </a:xfrm>
        </p:spPr>
        <p:txBody>
          <a:bodyPr/>
          <a:lstStyle/>
          <a:p>
            <a:r>
              <a:rPr lang="en-US" sz="2800"/>
              <a:t>Application open:</a:t>
            </a:r>
          </a:p>
          <a:p>
            <a:pPr lvl="1"/>
            <a:r>
              <a:rPr lang="en-US" sz="2800"/>
              <a:t>1</a:t>
            </a:r>
            <a:r>
              <a:rPr lang="en-US" sz="2800" baseline="30000"/>
              <a:t>st</a:t>
            </a:r>
            <a:r>
              <a:rPr lang="en-US" sz="2800"/>
              <a:t> period April 27</a:t>
            </a:r>
            <a:r>
              <a:rPr lang="en-US" sz="2800" baseline="30000"/>
              <a:t>th</a:t>
            </a:r>
            <a:r>
              <a:rPr lang="en-US" sz="2800"/>
              <a:t> </a:t>
            </a:r>
          </a:p>
          <a:p>
            <a:pPr lvl="1"/>
            <a:r>
              <a:rPr lang="en-US" sz="2800"/>
              <a:t>2</a:t>
            </a:r>
            <a:r>
              <a:rPr lang="en-US" sz="2800" baseline="30000"/>
              <a:t>nd</a:t>
            </a:r>
            <a:r>
              <a:rPr lang="en-US" sz="2800"/>
              <a:t> period May 9</a:t>
            </a:r>
            <a:r>
              <a:rPr lang="en-US" sz="2800" baseline="30000"/>
              <a:t>th</a:t>
            </a:r>
            <a:r>
              <a:rPr lang="en-US" sz="2800"/>
              <a:t>  </a:t>
            </a:r>
          </a:p>
          <a:p>
            <a:endParaRPr lang="en-US" sz="2800"/>
          </a:p>
          <a:p>
            <a:r>
              <a:rPr lang="en-US" sz="2800"/>
              <a:t>CRA portal or web form</a:t>
            </a:r>
          </a:p>
          <a:p>
            <a:endParaRPr lang="en-US" sz="2800"/>
          </a:p>
          <a:p>
            <a:r>
              <a:rPr lang="en-US" sz="2800"/>
              <a:t>Taxable corp., individual, registered charity, some tax-exempt entities, or a partnership:</a:t>
            </a:r>
          </a:p>
          <a:p>
            <a:pPr lvl="1"/>
            <a:r>
              <a:rPr lang="en-US" sz="2800"/>
              <a:t>registered payroll on March 15, 2020; and</a:t>
            </a:r>
          </a:p>
          <a:p>
            <a:pPr lvl="1"/>
            <a:r>
              <a:rPr lang="en-US" sz="2800"/>
              <a:t> suffered a decline in Revenue</a:t>
            </a:r>
          </a:p>
          <a:p>
            <a:endParaRPr lang="en-US"/>
          </a:p>
          <a:p>
            <a:endParaRPr lang="en-US"/>
          </a:p>
          <a:p>
            <a:pPr marL="0"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34</a:t>
            </a:fld>
            <a:endParaRPr lang="en-US" altLang="en-US"/>
          </a:p>
        </p:txBody>
      </p:sp>
    </p:spTree>
    <p:extLst>
      <p:ext uri="{BB962C8B-B14F-4D97-AF65-F5344CB8AC3E}">
        <p14:creationId xmlns:p14="http://schemas.microsoft.com/office/powerpoint/2010/main" val="3925455508"/>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457200" y="277813"/>
            <a:ext cx="8515350" cy="1139825"/>
          </a:xfrm>
        </p:spPr>
        <p:txBody>
          <a:bodyPr/>
          <a:lstStyle/>
          <a:p>
            <a:r>
              <a:rPr lang="en-CA" sz="3200" i="1"/>
              <a:t>CEWS</a:t>
            </a:r>
            <a:endParaRPr lang="en-US" sz="3200"/>
          </a:p>
        </p:txBody>
      </p:sp>
      <p:sp>
        <p:nvSpPr>
          <p:cNvPr id="4" name="Content Placeholder 3"/>
          <p:cNvSpPr>
            <a:spLocks noGrp="1"/>
          </p:cNvSpPr>
          <p:nvPr>
            <p:ph idx="1"/>
          </p:nvPr>
        </p:nvSpPr>
        <p:spPr>
          <a:xfrm>
            <a:off x="600074" y="984192"/>
            <a:ext cx="8229601" cy="4743665"/>
          </a:xfrm>
        </p:spPr>
        <p:txBody>
          <a:bodyPr/>
          <a:lstStyle/>
          <a:p>
            <a:r>
              <a:rPr lang="en-US" sz="2800"/>
              <a:t>Revenue</a:t>
            </a:r>
          </a:p>
          <a:p>
            <a:pPr lvl="1"/>
            <a:r>
              <a:rPr lang="en-US" sz="2400"/>
              <a:t>“cash, receivables or consideration arising from ordinary activities of the eligible entity” </a:t>
            </a:r>
            <a:r>
              <a:rPr lang="en-US" sz="2400" u="sng"/>
              <a:t>performed in Canada</a:t>
            </a:r>
          </a:p>
          <a:p>
            <a:pPr lvl="1"/>
            <a:r>
              <a:rPr lang="en-US" sz="2400"/>
              <a:t>Note exclusions via your accountant</a:t>
            </a:r>
          </a:p>
          <a:p>
            <a:pPr lvl="1"/>
            <a:r>
              <a:rPr lang="en-CA" sz="2400"/>
              <a:t>Rules bind entities for subsequent periods</a:t>
            </a:r>
            <a:endParaRPr lang="en-US" sz="2400"/>
          </a:p>
          <a:p>
            <a:endParaRPr lang="en-US" sz="2400" i="1"/>
          </a:p>
          <a:p>
            <a:r>
              <a:rPr lang="en-US" sz="2400"/>
              <a:t>April (15%)  = March 2019 or</a:t>
            </a:r>
            <a:r>
              <a:rPr lang="en-US" sz="2400" b="1">
                <a:solidFill>
                  <a:srgbClr val="00B050"/>
                </a:solidFill>
              </a:rPr>
              <a:t> </a:t>
            </a:r>
            <a:r>
              <a:rPr lang="en-US" sz="2400"/>
              <a:t>Average of Jan-Feb 2020</a:t>
            </a:r>
          </a:p>
          <a:p>
            <a:endParaRPr lang="en-US" sz="2400"/>
          </a:p>
          <a:p>
            <a:r>
              <a:rPr lang="en-US" sz="2400"/>
              <a:t>May (30%) = April 2019 or</a:t>
            </a:r>
            <a:r>
              <a:rPr lang="en-US" sz="2400" b="1">
                <a:solidFill>
                  <a:srgbClr val="00B050"/>
                </a:solidFill>
              </a:rPr>
              <a:t> </a:t>
            </a:r>
            <a:r>
              <a:rPr lang="en-US" sz="2400"/>
              <a:t>Average of Jan-Feb 2020</a:t>
            </a:r>
          </a:p>
          <a:p>
            <a:endParaRPr lang="en-US" sz="2400"/>
          </a:p>
          <a:p>
            <a:r>
              <a:rPr lang="en-US" sz="2400"/>
              <a:t>June (30%) = May 2019 or</a:t>
            </a:r>
            <a:r>
              <a:rPr lang="en-US" sz="2400" b="1">
                <a:solidFill>
                  <a:srgbClr val="00B050"/>
                </a:solidFill>
              </a:rPr>
              <a:t> </a:t>
            </a:r>
            <a:r>
              <a:rPr lang="en-US" sz="2400"/>
              <a:t>Average of Jan-Feb 2020</a:t>
            </a:r>
          </a:p>
          <a:p>
            <a:endParaRPr lang="en-US"/>
          </a:p>
          <a:p>
            <a:pPr marL="0"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35</a:t>
            </a:fld>
            <a:endParaRPr lang="en-US" altLang="en-US"/>
          </a:p>
        </p:txBody>
      </p:sp>
    </p:spTree>
    <p:extLst>
      <p:ext uri="{BB962C8B-B14F-4D97-AF65-F5344CB8AC3E}">
        <p14:creationId xmlns:p14="http://schemas.microsoft.com/office/powerpoint/2010/main" val="402241023"/>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457200" y="277813"/>
            <a:ext cx="8515350" cy="1139825"/>
          </a:xfrm>
        </p:spPr>
        <p:txBody>
          <a:bodyPr/>
          <a:lstStyle/>
          <a:p>
            <a:r>
              <a:rPr lang="en-CA" sz="3200" i="1"/>
              <a:t>CEWS</a:t>
            </a:r>
            <a:endParaRPr lang="en-US" sz="3200"/>
          </a:p>
        </p:txBody>
      </p:sp>
      <p:sp>
        <p:nvSpPr>
          <p:cNvPr id="4" name="Content Placeholder 3"/>
          <p:cNvSpPr>
            <a:spLocks noGrp="1"/>
          </p:cNvSpPr>
          <p:nvPr>
            <p:ph idx="1"/>
          </p:nvPr>
        </p:nvSpPr>
        <p:spPr>
          <a:xfrm>
            <a:off x="600074" y="984192"/>
            <a:ext cx="8229601" cy="4743665"/>
          </a:xfrm>
        </p:spPr>
        <p:txBody>
          <a:bodyPr/>
          <a:lstStyle/>
          <a:p>
            <a:r>
              <a:rPr lang="en-US" sz="2000"/>
              <a:t>Amounts received are a “refundable tax credit”</a:t>
            </a:r>
          </a:p>
          <a:p>
            <a:pPr lvl="1"/>
            <a:r>
              <a:rPr lang="en-US" sz="2000"/>
              <a:t>Methodology assumes employer overpaid its tax and therefore granted a refund</a:t>
            </a:r>
          </a:p>
          <a:p>
            <a:pPr lvl="1"/>
            <a:r>
              <a:rPr lang="en-US" sz="2000"/>
              <a:t>Credit is </a:t>
            </a:r>
            <a:r>
              <a:rPr lang="en-US" sz="2000" i="1"/>
              <a:t>taxable </a:t>
            </a:r>
            <a:r>
              <a:rPr lang="en-US" sz="2000"/>
              <a:t>to the employer</a:t>
            </a:r>
          </a:p>
          <a:p>
            <a:pPr lvl="1"/>
            <a:r>
              <a:rPr lang="en-US" sz="2000"/>
              <a:t>Employees’ remuneration should offset</a:t>
            </a:r>
          </a:p>
          <a:p>
            <a:endParaRPr lang="en-US" sz="2000"/>
          </a:p>
          <a:p>
            <a:r>
              <a:rPr lang="en-US" sz="2000"/>
              <a:t>Total all amounts by employee, </a:t>
            </a:r>
            <a:r>
              <a:rPr lang="en-US" sz="2000" u="sng"/>
              <a:t>deduct </a:t>
            </a:r>
            <a:r>
              <a:rPr lang="en-US" sz="2000"/>
              <a:t>(i) TWS amounts, (ii) EI Work-Share benefits, add (iii) certain employer premiums</a:t>
            </a:r>
          </a:p>
          <a:p>
            <a:endParaRPr lang="en-CA" sz="2000"/>
          </a:p>
          <a:p>
            <a:r>
              <a:rPr lang="en-CA" sz="2000"/>
              <a:t>Any TWS eligibility reduces CEWS amount</a:t>
            </a:r>
          </a:p>
          <a:p>
            <a:pPr lvl="1"/>
            <a:r>
              <a:rPr lang="en-US" sz="2000"/>
              <a:t>Max subsidy under both programs is 75% (not 10% + 75%)</a:t>
            </a:r>
          </a:p>
          <a:p>
            <a:pPr lvl="1"/>
            <a:r>
              <a:rPr lang="en-US" sz="2000"/>
              <a:t>CRA appears to be treating TWS eligibility as automatic if eligible (i.e. employers may not know that they could remit less for periods)</a:t>
            </a:r>
          </a:p>
          <a:p>
            <a:endParaRPr lang="en-US" sz="2800"/>
          </a:p>
          <a:p>
            <a:endParaRPr lang="en-US"/>
          </a:p>
          <a:p>
            <a:pPr marL="0"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36</a:t>
            </a:fld>
            <a:endParaRPr lang="en-US" altLang="en-US"/>
          </a:p>
        </p:txBody>
      </p:sp>
    </p:spTree>
    <p:extLst>
      <p:ext uri="{BB962C8B-B14F-4D97-AF65-F5344CB8AC3E}">
        <p14:creationId xmlns:p14="http://schemas.microsoft.com/office/powerpoint/2010/main" val="214180320"/>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457200" y="277813"/>
            <a:ext cx="8515350" cy="1139825"/>
          </a:xfrm>
        </p:spPr>
        <p:txBody>
          <a:bodyPr/>
          <a:lstStyle/>
          <a:p>
            <a:r>
              <a:rPr lang="en-CA" sz="3200" i="1"/>
              <a:t>CEWS Penalties and Administration</a:t>
            </a:r>
            <a:endParaRPr lang="en-US" sz="3200"/>
          </a:p>
        </p:txBody>
      </p:sp>
      <p:sp>
        <p:nvSpPr>
          <p:cNvPr id="4" name="Content Placeholder 3"/>
          <p:cNvSpPr>
            <a:spLocks noGrp="1"/>
          </p:cNvSpPr>
          <p:nvPr>
            <p:ph idx="1"/>
          </p:nvPr>
        </p:nvSpPr>
        <p:spPr>
          <a:xfrm>
            <a:off x="457201" y="974667"/>
            <a:ext cx="8515350" cy="4743665"/>
          </a:xfrm>
        </p:spPr>
        <p:txBody>
          <a:bodyPr/>
          <a:lstStyle/>
          <a:p>
            <a:r>
              <a:rPr lang="en-CA" sz="2400"/>
              <a:t>Anti-Avoidance Rule</a:t>
            </a:r>
          </a:p>
          <a:p>
            <a:pPr lvl="2"/>
            <a:r>
              <a:rPr lang="en-CA" sz="2400"/>
              <a:t>NAL transaction undertaken to decrease revenues and </a:t>
            </a:r>
          </a:p>
          <a:p>
            <a:pPr lvl="2"/>
            <a:r>
              <a:rPr lang="en-CA" sz="2400"/>
              <a:t>reasonable conclusion - main purpose to qualify for CEWS</a:t>
            </a:r>
          </a:p>
          <a:p>
            <a:pPr lvl="2"/>
            <a:r>
              <a:rPr lang="en-CA" sz="2400"/>
              <a:t>Result = no CEWS &amp; penalty = 25% of CEWS amounts.</a:t>
            </a:r>
          </a:p>
          <a:p>
            <a:endParaRPr lang="en-CA" sz="2400"/>
          </a:p>
          <a:p>
            <a:r>
              <a:rPr lang="en-CA" sz="2400"/>
              <a:t>False Statement</a:t>
            </a:r>
          </a:p>
          <a:p>
            <a:pPr lvl="2"/>
            <a:r>
              <a:rPr lang="en-CA" sz="2400"/>
              <a:t>If made knowingly/grossly negligent manner = 50% of the excessive CEWS (whether paid or not)</a:t>
            </a:r>
          </a:p>
          <a:p>
            <a:pPr marL="229195" lvl="2">
              <a:lnSpc>
                <a:spcPct val="110000"/>
              </a:lnSpc>
            </a:pPr>
            <a:endParaRPr lang="en-CA" sz="2400"/>
          </a:p>
          <a:p>
            <a:pPr marL="229195" lvl="2">
              <a:lnSpc>
                <a:spcPct val="110000"/>
              </a:lnSpc>
            </a:pPr>
            <a:r>
              <a:rPr lang="en-CA" sz="2400"/>
              <a:t>“Name and Shame” Disclosure</a:t>
            </a:r>
          </a:p>
          <a:p>
            <a:pPr marL="0" indent="0">
              <a:buNone/>
            </a:pPr>
            <a:endParaRPr lang="en-US" sz="2800"/>
          </a:p>
          <a:p>
            <a:endParaRPr lang="en-US"/>
          </a:p>
          <a:p>
            <a:pPr marL="0"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37</a:t>
            </a:fld>
            <a:endParaRPr lang="en-US" altLang="en-US"/>
          </a:p>
        </p:txBody>
      </p:sp>
    </p:spTree>
    <p:extLst>
      <p:ext uri="{BB962C8B-B14F-4D97-AF65-F5344CB8AC3E}">
        <p14:creationId xmlns:p14="http://schemas.microsoft.com/office/powerpoint/2010/main" val="353753763"/>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457200" y="277813"/>
            <a:ext cx="8515350" cy="1139825"/>
          </a:xfrm>
        </p:spPr>
        <p:txBody>
          <a:bodyPr/>
          <a:lstStyle/>
          <a:p>
            <a:r>
              <a:rPr lang="en-CA" sz="3200" i="1"/>
              <a:t>Return to Work Considerations</a:t>
            </a:r>
            <a:endParaRPr lang="en-US" sz="3200"/>
          </a:p>
        </p:txBody>
      </p:sp>
      <p:sp>
        <p:nvSpPr>
          <p:cNvPr id="4" name="Content Placeholder 3"/>
          <p:cNvSpPr>
            <a:spLocks noGrp="1"/>
          </p:cNvSpPr>
          <p:nvPr>
            <p:ph idx="1"/>
          </p:nvPr>
        </p:nvSpPr>
        <p:spPr>
          <a:xfrm>
            <a:off x="457201" y="974667"/>
            <a:ext cx="8515350" cy="4743665"/>
          </a:xfrm>
        </p:spPr>
        <p:txBody>
          <a:bodyPr/>
          <a:lstStyle/>
          <a:p>
            <a:r>
              <a:rPr lang="en-CA" sz="2400"/>
              <a:t>Walk through – “Front door to back door”</a:t>
            </a:r>
          </a:p>
          <a:p>
            <a:pPr lvl="1"/>
            <a:r>
              <a:rPr lang="en-CA" sz="2200"/>
              <a:t>Identify necessary changes</a:t>
            </a:r>
          </a:p>
          <a:p>
            <a:pPr lvl="1"/>
            <a:r>
              <a:rPr lang="en-CA" sz="2200"/>
              <a:t>Resources</a:t>
            </a:r>
          </a:p>
          <a:p>
            <a:r>
              <a:rPr lang="en-CA" sz="2400"/>
              <a:t>Communications</a:t>
            </a:r>
          </a:p>
          <a:p>
            <a:pPr lvl="1"/>
            <a:r>
              <a:rPr lang="en-CA" sz="2200"/>
              <a:t>Notice</a:t>
            </a:r>
          </a:p>
          <a:p>
            <a:pPr lvl="1"/>
            <a:r>
              <a:rPr lang="en-CA" sz="2200"/>
              <a:t>Expectations</a:t>
            </a:r>
          </a:p>
          <a:p>
            <a:pPr lvl="1"/>
            <a:r>
              <a:rPr lang="en-CA" sz="2200"/>
              <a:t>Who will return v. not and why</a:t>
            </a:r>
          </a:p>
          <a:p>
            <a:pPr lvl="1"/>
            <a:r>
              <a:rPr lang="en-CA" sz="2200"/>
              <a:t>Access</a:t>
            </a:r>
          </a:p>
          <a:p>
            <a:pPr lvl="1"/>
            <a:r>
              <a:rPr lang="en-CA" sz="2200"/>
              <a:t>On site resources</a:t>
            </a:r>
          </a:p>
          <a:p>
            <a:r>
              <a:rPr lang="en-CA" sz="2400"/>
              <a:t>FAQs</a:t>
            </a:r>
          </a:p>
          <a:p>
            <a:r>
              <a:rPr lang="en-CA" sz="2400"/>
              <a:t>Identify Single Point of Contact(s)</a:t>
            </a:r>
          </a:p>
          <a:p>
            <a:endParaRPr lang="en-CA" sz="2400"/>
          </a:p>
          <a:p>
            <a:pPr lvl="2"/>
            <a:endParaRPr lang="en-CA" sz="2400"/>
          </a:p>
          <a:p>
            <a:pPr marL="229195" lvl="2">
              <a:lnSpc>
                <a:spcPct val="110000"/>
              </a:lnSpc>
            </a:pPr>
            <a:endParaRPr lang="en-CA" sz="2400"/>
          </a:p>
          <a:p>
            <a:pPr marL="0" indent="0">
              <a:buNone/>
            </a:pPr>
            <a:endParaRPr lang="en-US" sz="2800"/>
          </a:p>
          <a:p>
            <a:endParaRPr lang="en-US"/>
          </a:p>
          <a:p>
            <a:pPr marL="0" indent="0">
              <a:buNone/>
            </a:pPr>
            <a:endParaRPr lang="en-US"/>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38</a:t>
            </a:fld>
            <a:endParaRPr lang="en-US" altLang="en-US"/>
          </a:p>
        </p:txBody>
      </p:sp>
    </p:spTree>
    <p:extLst>
      <p:ext uri="{BB962C8B-B14F-4D97-AF65-F5344CB8AC3E}">
        <p14:creationId xmlns:p14="http://schemas.microsoft.com/office/powerpoint/2010/main" val="1873173672"/>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 name="Rectangle 3"/>
          <p:cNvSpPr txBox="1">
            <a:spLocks noChangeArrowheads="1"/>
          </p:cNvSpPr>
          <p:nvPr/>
        </p:nvSpPr>
        <p:spPr bwMode="auto">
          <a:xfrm>
            <a:off x="1524002" y="1967914"/>
            <a:ext cx="6057900" cy="3401225"/>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n"/>
              <a:defRPr sz="3200">
                <a:solidFill>
                  <a:schemeClr val="tx1"/>
                </a:solidFill>
                <a:latin typeface="+mn-lt"/>
                <a:ea typeface="+mn-ea"/>
                <a:cs typeface="+mn-cs"/>
              </a:defRPr>
            </a:lvl1pPr>
            <a:lvl2pPr marL="669925" indent="-325438" algn="l" rtl="0" eaLnBrk="1" fontAlgn="base" hangingPunct="1">
              <a:spcBef>
                <a:spcPct val="20000"/>
              </a:spcBef>
              <a:spcAft>
                <a:spcPct val="0"/>
              </a:spcAft>
              <a:buClr>
                <a:srgbClr val="CC0000"/>
              </a:buClr>
              <a:buFont typeface="Wingdings" pitchFamily="2" charset="2"/>
              <a:buChar char="q"/>
              <a:defRPr sz="3000">
                <a:solidFill>
                  <a:schemeClr val="tx1"/>
                </a:solidFill>
                <a:latin typeface="+mn-lt"/>
              </a:defRPr>
            </a:lvl2pPr>
            <a:lvl3pPr marL="1022350" indent="-350838" algn="l" rtl="0" eaLnBrk="1" fontAlgn="base" hangingPunct="1">
              <a:spcBef>
                <a:spcPct val="20000"/>
              </a:spcBef>
              <a:spcAft>
                <a:spcPct val="0"/>
              </a:spcAft>
              <a:buClr>
                <a:srgbClr val="CC0000"/>
              </a:buClr>
              <a:buFont typeface="Wingdings" pitchFamily="2" charset="2"/>
              <a:buChar char="n"/>
              <a:defRPr sz="2800">
                <a:solidFill>
                  <a:schemeClr val="tx1"/>
                </a:solidFill>
                <a:latin typeface="+mn-lt"/>
              </a:defRPr>
            </a:lvl3pPr>
            <a:lvl4pPr marL="1339850" indent="-315913" algn="l" rtl="0" eaLnBrk="1" fontAlgn="base" hangingPunct="1">
              <a:spcBef>
                <a:spcPct val="20000"/>
              </a:spcBef>
              <a:spcAft>
                <a:spcPct val="0"/>
              </a:spcAft>
              <a:buClr>
                <a:srgbClr val="CC0000"/>
              </a:buClr>
              <a:buFont typeface="Wingdings" pitchFamily="2" charset="2"/>
              <a:buChar char="q"/>
              <a:defRPr sz="2600">
                <a:solidFill>
                  <a:schemeClr val="tx1"/>
                </a:solidFill>
                <a:latin typeface="+mn-lt"/>
              </a:defRPr>
            </a:lvl4pPr>
            <a:lvl5pPr marL="16811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5pPr>
            <a:lvl6pPr marL="21383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6pPr>
            <a:lvl7pPr marL="25955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7pPr>
            <a:lvl8pPr marL="30527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8pPr>
            <a:lvl9pPr marL="3509963" indent="-339725" algn="l" rtl="0" eaLnBrk="1" fontAlgn="base" hangingPunct="1">
              <a:spcBef>
                <a:spcPct val="20000"/>
              </a:spcBef>
              <a:spcAft>
                <a:spcPct val="0"/>
              </a:spcAft>
              <a:buClr>
                <a:srgbClr val="CC0000"/>
              </a:buClr>
              <a:buFont typeface="Wingdings" pitchFamily="2" charset="2"/>
              <a:buChar char="§"/>
              <a:defRPr sz="2400">
                <a:solidFill>
                  <a:schemeClr val="tx1"/>
                </a:solidFill>
                <a:latin typeface="+mn-lt"/>
              </a:defRPr>
            </a:lvl9pPr>
          </a:lstStyle>
          <a:p>
            <a:pPr algn="ctr">
              <a:spcBef>
                <a:spcPct val="0"/>
              </a:spcBef>
              <a:buFont typeface="Wingdings" pitchFamily="2" charset="2"/>
              <a:buNone/>
            </a:pPr>
            <a:r>
              <a:rPr lang="en-US" sz="2600" kern="0"/>
              <a:t>250 Yonge Street, Suite 3300</a:t>
            </a:r>
          </a:p>
          <a:p>
            <a:pPr algn="ctr">
              <a:spcBef>
                <a:spcPct val="0"/>
              </a:spcBef>
              <a:buFont typeface="Wingdings" pitchFamily="2" charset="2"/>
              <a:buNone/>
            </a:pPr>
            <a:r>
              <a:rPr lang="en-US" sz="2600" kern="0"/>
              <a:t>Toronto, Ontario, Canada M5B 2L7</a:t>
            </a:r>
          </a:p>
          <a:p>
            <a:pPr algn="ctr">
              <a:buFont typeface="Wingdings" pitchFamily="2" charset="2"/>
              <a:buNone/>
            </a:pPr>
            <a:endParaRPr lang="en-US" sz="1600" kern="0"/>
          </a:p>
          <a:p>
            <a:pPr marL="0" indent="0" algn="ctr">
              <a:spcBef>
                <a:spcPct val="0"/>
              </a:spcBef>
              <a:buFont typeface="Wingdings" pitchFamily="2" charset="2"/>
              <a:buNone/>
              <a:tabLst>
                <a:tab pos="1614488"/>
              </a:tabLst>
            </a:pPr>
            <a:r>
              <a:rPr lang="en-US" sz="2600" kern="0"/>
              <a:t>416.603.0700  Phone</a:t>
            </a:r>
          </a:p>
          <a:p>
            <a:pPr marL="0" indent="0" algn="ctr">
              <a:spcBef>
                <a:spcPct val="0"/>
              </a:spcBef>
              <a:buFont typeface="Wingdings" pitchFamily="2" charset="2"/>
              <a:buNone/>
              <a:tabLst>
                <a:tab pos="1614488"/>
              </a:tabLst>
            </a:pPr>
            <a:r>
              <a:rPr lang="en-US" sz="2600" kern="0"/>
              <a:t>416.420.0738  24 Hour</a:t>
            </a:r>
          </a:p>
          <a:p>
            <a:pPr marL="0" indent="0" algn="ctr">
              <a:spcBef>
                <a:spcPct val="0"/>
              </a:spcBef>
              <a:buFont typeface="Wingdings" pitchFamily="2" charset="2"/>
              <a:buNone/>
              <a:tabLst>
                <a:tab pos="1614488"/>
              </a:tabLst>
            </a:pPr>
            <a:r>
              <a:rPr lang="en-US" sz="2600" kern="0"/>
              <a:t>416.603.6035  Fax</a:t>
            </a:r>
          </a:p>
          <a:p>
            <a:pPr algn="ctr">
              <a:spcBef>
                <a:spcPct val="0"/>
              </a:spcBef>
              <a:buFont typeface="Wingdings" pitchFamily="2" charset="2"/>
              <a:buNone/>
            </a:pPr>
            <a:r>
              <a:rPr lang="en-US" sz="2600" kern="0"/>
              <a:t>msherrard@sherrardkuzz.com</a:t>
            </a:r>
          </a:p>
          <a:p>
            <a:pPr>
              <a:buClr>
                <a:schemeClr val="bg1"/>
              </a:buClr>
              <a:buFont typeface="Wingdings" pitchFamily="2" charset="2"/>
              <a:buNone/>
            </a:pPr>
            <a:endParaRPr lang="en-US" sz="2600" kern="0"/>
          </a:p>
        </p:txBody>
      </p:sp>
      <p:sp>
        <p:nvSpPr>
          <p:cNvPr id="11" name="Slide Number Placeholder 6"/>
          <p:cNvSpPr>
            <a:spLocks noGrp="1"/>
          </p:cNvSpPr>
          <p:nvPr>
            <p:ph type="sldNum" sz="quarter" idx="12"/>
          </p:nvPr>
        </p:nvSpPr>
        <p:spPr>
          <a:xfrm>
            <a:off x="6553200" y="6243638"/>
            <a:ext cx="2133600" cy="457200"/>
          </a:xfrm>
          <a:noFill/>
        </p:spPr>
        <p:txBody>
          <a:bodyPr/>
          <a:lstStyle/>
          <a:p>
            <a:fld id="{A6492D96-B96A-4988-9C94-726DCFECB195}" type="slidenum">
              <a:rPr lang="en-US" altLang="en-US">
                <a:solidFill>
                  <a:srgbClr val="000000"/>
                </a:solidFill>
              </a:rPr>
              <a:t>39</a:t>
            </a:fld>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00" y="522653"/>
            <a:ext cx="3657600" cy="122986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3417" y="5828724"/>
            <a:ext cx="2057400" cy="233172"/>
          </a:xfrm>
          <a:prstGeom prst="rect">
            <a:avLst/>
          </a:prstGeom>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14872" y="5319138"/>
            <a:ext cx="2057400" cy="30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42FD34A6-EAAE-4271-825B-1CCF9A6DC5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822" y="5238011"/>
            <a:ext cx="1534988" cy="914400"/>
          </a:xfrm>
          <a:prstGeom prst="rect">
            <a:avLst/>
          </a:prstGeom>
        </p:spPr>
      </p:pic>
      <p:pic>
        <p:nvPicPr>
          <p:cNvPr id="4" name="Picture 3">
            <a:extLst>
              <a:ext uri="{FF2B5EF4-FFF2-40B4-BE49-F238E27FC236}">
                <a16:creationId xmlns:a16="http://schemas.microsoft.com/office/drawing/2014/main" id="{19C0F7D0-F6F7-428D-B6A8-7476A51E75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1057" y="5009411"/>
            <a:ext cx="1122395" cy="1143000"/>
          </a:xfrm>
          <a:prstGeom prst="rect">
            <a:avLst/>
          </a:prstGeom>
        </p:spPr>
      </p:pic>
    </p:spTree>
    <p:extLst>
      <p:ext uri="{BB962C8B-B14F-4D97-AF65-F5344CB8AC3E}">
        <p14:creationId xmlns:p14="http://schemas.microsoft.com/office/powerpoint/2010/main" val="441330882"/>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COVID-Related ESA Leaves</a:t>
            </a:r>
          </a:p>
        </p:txBody>
      </p:sp>
      <p:sp>
        <p:nvSpPr>
          <p:cNvPr id="4" name="Content Placeholder 3"/>
          <p:cNvSpPr>
            <a:spLocks noGrp="1"/>
          </p:cNvSpPr>
          <p:nvPr>
            <p:ph idx="1"/>
          </p:nvPr>
        </p:nvSpPr>
        <p:spPr>
          <a:xfrm>
            <a:off x="384463" y="1417638"/>
            <a:ext cx="8375073" cy="4730499"/>
          </a:xfrm>
        </p:spPr>
        <p:txBody>
          <a:bodyPr/>
          <a:lstStyle/>
          <a:p>
            <a:r>
              <a:rPr lang="en-CA" sz="2400"/>
              <a:t>Available in a variety of circumstances, including:</a:t>
            </a:r>
          </a:p>
          <a:p>
            <a:pPr lvl="1"/>
            <a:endParaRPr lang="en-US" sz="2400"/>
          </a:p>
          <a:p>
            <a:pPr lvl="1"/>
            <a:r>
              <a:rPr lang="en-US" sz="2400"/>
              <a:t>Employee is in isolation or quarantine in accordance with public health information or direction</a:t>
            </a:r>
          </a:p>
          <a:p>
            <a:pPr lvl="1"/>
            <a:endParaRPr lang="en-US" sz="2400"/>
          </a:p>
          <a:p>
            <a:pPr lvl="1"/>
            <a:r>
              <a:rPr lang="en-US" sz="2400"/>
              <a:t>Employee needs to provide care to a person for a reason related to COVID-19 such as a school or day-care closure</a:t>
            </a:r>
          </a:p>
          <a:p>
            <a:pPr lvl="1"/>
            <a:endParaRPr lang="en-US" sz="2400"/>
          </a:p>
          <a:p>
            <a:pPr lvl="1"/>
            <a:r>
              <a:rPr lang="en-US" sz="2400"/>
              <a:t>Employer directs the employee not to work due to a concern that COVID-19 could be spread in the workplace</a:t>
            </a:r>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4</a:t>
            </a:fld>
            <a:endParaRPr lang="en-US" altLang="en-US"/>
          </a:p>
        </p:txBody>
      </p:sp>
    </p:spTree>
    <p:extLst>
      <p:ext uri="{BB962C8B-B14F-4D97-AF65-F5344CB8AC3E}">
        <p14:creationId xmlns:p14="http://schemas.microsoft.com/office/powerpoint/2010/main" val="574740747"/>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146" name="Slide Number Placeholder 5"/>
          <p:cNvSpPr>
            <a:spLocks noGrp="1"/>
          </p:cNvSpPr>
          <p:nvPr>
            <p:ph type="sldNum" sz="quarter" idx="12"/>
          </p:nvPr>
        </p:nvSpPr>
        <p:spPr>
          <a:noFill/>
        </p:spPr>
        <p:txBody>
          <a:bodyPr/>
          <a:lstStyle/>
          <a:p>
            <a:fld id="{CB559C1F-DE8D-4D92-B4B0-16FD85AB39F3}" type="slidenum">
              <a:rPr lang="en-US" altLang="en-US">
                <a:solidFill>
                  <a:srgbClr val="000000"/>
                </a:solidFill>
              </a:rPr>
              <a:t>40</a:t>
            </a:fld>
          </a:p>
        </p:txBody>
      </p:sp>
      <p:sp>
        <p:nvSpPr>
          <p:cNvPr id="6147" name="Rectangle 2"/>
          <p:cNvSpPr>
            <a:spLocks noGrp="1" noChangeArrowheads="1"/>
          </p:cNvSpPr>
          <p:nvPr>
            <p:ph type="title"/>
          </p:nvPr>
        </p:nvSpPr>
        <p:spPr>
          <a:xfrm>
            <a:off x="457200" y="342900"/>
            <a:ext cx="8229600" cy="1074738"/>
          </a:xfrm>
        </p:spPr>
        <p:txBody>
          <a:bodyPr/>
          <a:lstStyle/>
          <a:p>
            <a:pPr algn="ctr" eaLnBrk="1" hangingPunct="1"/>
            <a:endParaRPr lang="en-US" sz="3600" b="1"/>
          </a:p>
        </p:txBody>
      </p:sp>
      <p:sp>
        <p:nvSpPr>
          <p:cNvPr id="6148" name="Rectangle 3"/>
          <p:cNvSpPr>
            <a:spLocks noGrp="1" noChangeArrowheads="1"/>
          </p:cNvSpPr>
          <p:nvPr>
            <p:ph type="body" idx="1"/>
          </p:nvPr>
        </p:nvSpPr>
        <p:spPr/>
        <p:txBody>
          <a:bodyPr/>
          <a:lstStyle/>
          <a:p>
            <a:pPr marL="717550" eaLnBrk="1" hangingPunct="1">
              <a:lnSpc>
                <a:spcPct val="90000"/>
              </a:lnSpc>
            </a:pPr>
            <a:endParaRPr lang="en-US" sz="2000" i="1"/>
          </a:p>
          <a:p>
            <a:pPr marL="717550">
              <a:lnSpc>
                <a:spcPct val="90000"/>
              </a:lnSpc>
            </a:pPr>
            <a:r>
              <a:rPr lang="en-US" sz="1600" i="1"/>
              <a:t>The information contained in this presentation is provided for general information purposes only and does not constitute legal or other professional advice, nor does accessing this information create a lawyer-client relationship.  This presentation is current as of </a:t>
            </a:r>
            <a:r>
              <a:rPr lang="en-US" sz="1600" b="1" i="1"/>
              <a:t>May 4, 2020 </a:t>
            </a:r>
            <a:r>
              <a:rPr lang="en-US" sz="1600" i="1"/>
              <a:t>and applies only to Ontario, Canada, or such other laws of Canada as expressly indicated.  Information about the law is checked for legal accuracy as at the date the presentation/article is prepared, but may become outdated as laws or policies change.  For clarification or for legal or other professional assistance please contact Sherrard Kuzz LLP (or other counsel).</a:t>
            </a:r>
          </a:p>
        </p:txBody>
      </p:sp>
    </p:spTree>
    <p:extLst>
      <p:ext uri="{BB962C8B-B14F-4D97-AF65-F5344CB8AC3E}">
        <p14:creationId xmlns:p14="http://schemas.microsoft.com/office/powerpoint/2010/main" val="409369263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3600" i="1"/>
              <a:t>COVID-Related ESA Leaves</a:t>
            </a:r>
          </a:p>
        </p:txBody>
      </p:sp>
      <p:sp>
        <p:nvSpPr>
          <p:cNvPr id="3" name="Content Placeholder 2"/>
          <p:cNvSpPr>
            <a:spLocks noGrp="1"/>
          </p:cNvSpPr>
          <p:nvPr>
            <p:ph idx="1"/>
          </p:nvPr>
        </p:nvSpPr>
        <p:spPr>
          <a:xfrm>
            <a:off x="457200" y="1417638"/>
            <a:ext cx="8229600" cy="4530725"/>
          </a:xfrm>
        </p:spPr>
        <p:txBody>
          <a:bodyPr/>
          <a:lstStyle/>
          <a:p>
            <a:r>
              <a:rPr lang="en-US" sz="2400"/>
              <a:t>List of individuals an employee may provide care for is broader than prior ESA leaves:</a:t>
            </a:r>
          </a:p>
          <a:p>
            <a:pPr lvl="1"/>
            <a:endParaRPr lang="en-US" sz="2400"/>
          </a:p>
          <a:p>
            <a:r>
              <a:rPr lang="en-US" sz="2400"/>
              <a:t>Employer not permitted to require medical note, but may ask for other evidence reasonable in the circumstances (</a:t>
            </a:r>
            <a:r>
              <a:rPr lang="en-CA" sz="2400" i="1"/>
              <a:t>e.g.</a:t>
            </a:r>
            <a:r>
              <a:rPr lang="en-CA" sz="2400"/>
              <a:t>, written confirmation of daycare closure, evidence of flight cancellation)</a:t>
            </a:r>
          </a:p>
          <a:p>
            <a:endParaRPr lang="en-US" sz="2400"/>
          </a:p>
          <a:p>
            <a:r>
              <a:rPr lang="en-US" sz="2400"/>
              <a:t>Ensure you comply with other leave entitlements under a collective agreement</a:t>
            </a:r>
          </a:p>
          <a:p>
            <a:pPr marL="0" indent="0">
              <a:buNone/>
            </a:pPr>
            <a:endParaRPr lang="en-CA" sz="3000"/>
          </a:p>
          <a:p>
            <a:pPr marL="344487" lvl="1" indent="0">
              <a:buNone/>
            </a:pPr>
            <a:endParaRPr lang="en-US" sz="2800"/>
          </a:p>
          <a:p>
            <a:endParaRPr lang="en-US"/>
          </a:p>
        </p:txBody>
      </p:sp>
      <p:sp>
        <p:nvSpPr>
          <p:cNvPr id="4" name="Slide Number Placeholder 3"/>
          <p:cNvSpPr>
            <a:spLocks noGrp="1"/>
          </p:cNvSpPr>
          <p:nvPr>
            <p:ph type="sldNum" sz="quarter" idx="12"/>
          </p:nvPr>
        </p:nvSpPr>
        <p:spPr/>
        <p:txBody>
          <a:bodyPr/>
          <a:lstStyle/>
          <a:p>
            <a:pPr>
              <a:defRPr/>
            </a:pPr>
            <a:fld id="{63A7F45B-A970-461C-9873-4A6535AF941A}" type="slidenum">
              <a:rPr lang="en-US" altLang="en-US" smtClean="0"/>
              <a:pPr>
                <a:defRPr/>
              </a:pPr>
              <a:t>5</a:t>
            </a:fld>
            <a:endParaRPr lang="en-US" altLang="en-US"/>
          </a:p>
        </p:txBody>
      </p:sp>
    </p:spTree>
    <p:extLst>
      <p:ext uri="{BB962C8B-B14F-4D97-AF65-F5344CB8AC3E}">
        <p14:creationId xmlns:p14="http://schemas.microsoft.com/office/powerpoint/2010/main" val="3631932415"/>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Medical Notes v. Reasonable Proof</a:t>
            </a:r>
          </a:p>
        </p:txBody>
      </p:sp>
      <p:sp>
        <p:nvSpPr>
          <p:cNvPr id="4" name="Content Placeholder 3"/>
          <p:cNvSpPr>
            <a:spLocks noGrp="1"/>
          </p:cNvSpPr>
          <p:nvPr>
            <p:ph idx="1"/>
          </p:nvPr>
        </p:nvSpPr>
        <p:spPr>
          <a:xfrm>
            <a:off x="457200" y="1524000"/>
            <a:ext cx="8229600" cy="4424363"/>
          </a:xfrm>
        </p:spPr>
        <p:txBody>
          <a:bodyPr/>
          <a:lstStyle/>
          <a:p>
            <a:r>
              <a:rPr lang="en-US" sz="2400"/>
              <a:t>Required to provide a copy of a medical certificate relating to the employee’s family caregiver, family medical, or critical illness leave. </a:t>
            </a:r>
          </a:p>
          <a:p>
            <a:endParaRPr lang="en-US" sz="2400"/>
          </a:p>
          <a:p>
            <a:r>
              <a:rPr lang="en-US" sz="2400"/>
              <a:t>Required to provide evidence reasonable in the circumstances to access child death, domestic or sexual violence, crime-related child disappearance, sick, family responsibility or bereavement leaves. </a:t>
            </a:r>
          </a:p>
          <a:p>
            <a:endParaRPr lang="en-US" sz="2800"/>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6</a:t>
            </a:fld>
            <a:endParaRPr lang="en-US" altLang="en-US"/>
          </a:p>
        </p:txBody>
      </p:sp>
    </p:spTree>
    <p:extLst>
      <p:ext uri="{BB962C8B-B14F-4D97-AF65-F5344CB8AC3E}">
        <p14:creationId xmlns:p14="http://schemas.microsoft.com/office/powerpoint/2010/main" val="161559306"/>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277813"/>
            <a:ext cx="8442960" cy="1139825"/>
          </a:xfrm>
        </p:spPr>
        <p:txBody>
          <a:bodyPr/>
          <a:lstStyle/>
          <a:p>
            <a:r>
              <a:rPr lang="en-US" sz="3600" i="1"/>
              <a:t>What if an Employee Refuses to Return</a:t>
            </a:r>
            <a:br>
              <a:rPr lang="en-US" sz="3600" i="1"/>
            </a:br>
            <a:r>
              <a:rPr lang="en-US" sz="3600" i="1"/>
              <a:t>(during, or post-COVID)?</a:t>
            </a:r>
          </a:p>
        </p:txBody>
      </p:sp>
      <p:sp>
        <p:nvSpPr>
          <p:cNvPr id="3" name="Content Placeholder 2"/>
          <p:cNvSpPr>
            <a:spLocks noGrp="1"/>
          </p:cNvSpPr>
          <p:nvPr>
            <p:ph idx="1"/>
          </p:nvPr>
        </p:nvSpPr>
        <p:spPr>
          <a:xfrm>
            <a:off x="316523" y="2128058"/>
            <a:ext cx="8229600" cy="4344180"/>
          </a:xfrm>
        </p:spPr>
        <p:txBody>
          <a:bodyPr/>
          <a:lstStyle/>
          <a:p>
            <a:r>
              <a:rPr lang="en-US" sz="2800"/>
              <a:t>Are there protected leaves for which employee may qualify?</a:t>
            </a:r>
          </a:p>
          <a:p>
            <a:pPr lvl="1"/>
            <a:endParaRPr lang="en-US" sz="2800"/>
          </a:p>
          <a:p>
            <a:pPr lvl="1"/>
            <a:r>
              <a:rPr lang="en-US" sz="2800"/>
              <a:t>If so, have they requested a leave?</a:t>
            </a:r>
          </a:p>
          <a:p>
            <a:pPr lvl="2"/>
            <a:r>
              <a:rPr lang="en-US"/>
              <a:t>If no request made, may </a:t>
            </a:r>
            <a:r>
              <a:rPr lang="en-US" i="1"/>
              <a:t>technically</a:t>
            </a:r>
            <a:r>
              <a:rPr lang="en-US"/>
              <a:t> require return to work, but may be better to suggest they put in a leave request</a:t>
            </a:r>
          </a:p>
        </p:txBody>
      </p:sp>
      <p:sp>
        <p:nvSpPr>
          <p:cNvPr id="4" name="Slide Number Placeholder 3"/>
          <p:cNvSpPr>
            <a:spLocks noGrp="1"/>
          </p:cNvSpPr>
          <p:nvPr>
            <p:ph type="sldNum" sz="quarter" idx="12"/>
          </p:nvPr>
        </p:nvSpPr>
        <p:spPr/>
        <p:txBody>
          <a:bodyPr/>
          <a:lstStyle/>
          <a:p>
            <a:pPr>
              <a:defRPr/>
            </a:pPr>
            <a:fld id="{63A7F45B-A970-461C-9873-4A6535AF941A}" type="slidenum">
              <a:rPr lang="en-US" altLang="en-US" smtClean="0"/>
              <a:pPr>
                <a:defRPr/>
              </a:pPr>
              <a:t>7</a:t>
            </a:fld>
            <a:endParaRPr lang="en-US" altLang="en-US"/>
          </a:p>
        </p:txBody>
      </p:sp>
    </p:spTree>
    <p:extLst>
      <p:ext uri="{BB962C8B-B14F-4D97-AF65-F5344CB8AC3E}">
        <p14:creationId xmlns:p14="http://schemas.microsoft.com/office/powerpoint/2010/main" val="228755388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277813"/>
            <a:ext cx="8442960" cy="1139825"/>
          </a:xfrm>
        </p:spPr>
        <p:txBody>
          <a:bodyPr/>
          <a:lstStyle/>
          <a:p>
            <a:r>
              <a:rPr lang="en-US" sz="3600" i="1"/>
              <a:t>What if an Employee Refuses to Return</a:t>
            </a:r>
            <a:br>
              <a:rPr lang="en-US" sz="3600" i="1"/>
            </a:br>
            <a:r>
              <a:rPr lang="en-US" sz="3600" i="1"/>
              <a:t>(during, or post-COVID)?</a:t>
            </a:r>
          </a:p>
        </p:txBody>
      </p:sp>
      <p:sp>
        <p:nvSpPr>
          <p:cNvPr id="3" name="Content Placeholder 2"/>
          <p:cNvSpPr>
            <a:spLocks noGrp="1"/>
          </p:cNvSpPr>
          <p:nvPr>
            <p:ph idx="1"/>
          </p:nvPr>
        </p:nvSpPr>
        <p:spPr>
          <a:xfrm>
            <a:off x="316523" y="2128058"/>
            <a:ext cx="8229600" cy="4344180"/>
          </a:xfrm>
        </p:spPr>
        <p:txBody>
          <a:bodyPr/>
          <a:lstStyle/>
          <a:p>
            <a:r>
              <a:rPr lang="en-US" sz="2800" b="1"/>
              <a:t>If an employee is off sick, or away from work caring for a sick relative, can he or she be fired?</a:t>
            </a:r>
          </a:p>
          <a:p>
            <a:endParaRPr lang="en-US" sz="2800"/>
          </a:p>
          <a:p>
            <a:r>
              <a:rPr lang="en-US" sz="2800"/>
              <a:t>An employer cannot punish an employee in any way for missing work because they are on a protected leave.</a:t>
            </a:r>
          </a:p>
        </p:txBody>
      </p:sp>
      <p:sp>
        <p:nvSpPr>
          <p:cNvPr id="4" name="Slide Number Placeholder 3"/>
          <p:cNvSpPr>
            <a:spLocks noGrp="1"/>
          </p:cNvSpPr>
          <p:nvPr>
            <p:ph type="sldNum" sz="quarter" idx="12"/>
          </p:nvPr>
        </p:nvSpPr>
        <p:spPr/>
        <p:txBody>
          <a:bodyPr/>
          <a:lstStyle/>
          <a:p>
            <a:pPr>
              <a:defRPr/>
            </a:pPr>
            <a:fld id="{63A7F45B-A970-461C-9873-4A6535AF941A}" type="slidenum">
              <a:rPr lang="en-US" altLang="en-US" smtClean="0"/>
              <a:pPr>
                <a:defRPr/>
              </a:pPr>
              <a:t>8</a:t>
            </a:fld>
            <a:endParaRPr lang="en-US" altLang="en-US"/>
          </a:p>
        </p:txBody>
      </p:sp>
    </p:spTree>
    <p:extLst>
      <p:ext uri="{BB962C8B-B14F-4D97-AF65-F5344CB8AC3E}">
        <p14:creationId xmlns:p14="http://schemas.microsoft.com/office/powerpoint/2010/main" val="439223364"/>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z="3600" i="1"/>
              <a:t>ESA Leaves Post-COVID</a:t>
            </a:r>
          </a:p>
        </p:txBody>
      </p:sp>
      <p:sp>
        <p:nvSpPr>
          <p:cNvPr id="4" name="Content Placeholder 3"/>
          <p:cNvSpPr>
            <a:spLocks noGrp="1"/>
          </p:cNvSpPr>
          <p:nvPr>
            <p:ph idx="1"/>
          </p:nvPr>
        </p:nvSpPr>
        <p:spPr>
          <a:xfrm>
            <a:off x="457200" y="1350034"/>
            <a:ext cx="8229600" cy="4530725"/>
          </a:xfrm>
        </p:spPr>
        <p:txBody>
          <a:bodyPr/>
          <a:lstStyle/>
          <a:p>
            <a:r>
              <a:rPr lang="en-US"/>
              <a:t>Relevant ESA unpaid leaves:</a:t>
            </a:r>
          </a:p>
          <a:p>
            <a:pPr lvl="1"/>
            <a:endParaRPr lang="en-US" sz="2400" b="1"/>
          </a:p>
          <a:p>
            <a:pPr lvl="1"/>
            <a:r>
              <a:rPr lang="en-US" sz="2400" b="1"/>
              <a:t>Family Medical Leave </a:t>
            </a:r>
            <a:r>
              <a:rPr lang="en-US" sz="2400"/>
              <a:t>(up to 28 weeks to care for or support family member suffering serious medical condition at significant risk of death within 26 weeks)	</a:t>
            </a:r>
          </a:p>
          <a:p>
            <a:pPr lvl="1"/>
            <a:endParaRPr lang="en-US" sz="2400" b="1"/>
          </a:p>
          <a:p>
            <a:pPr lvl="1"/>
            <a:r>
              <a:rPr lang="en-US" sz="2400" b="1"/>
              <a:t>Family Caregiver Leave </a:t>
            </a:r>
            <a:r>
              <a:rPr lang="en-US" sz="2400"/>
              <a:t>(up to 8 weeks to care for or support family member suffering serious illness)</a:t>
            </a:r>
          </a:p>
        </p:txBody>
      </p:sp>
      <p:sp>
        <p:nvSpPr>
          <p:cNvPr id="4098" name="Slide Number Placeholder 5"/>
          <p:cNvSpPr>
            <a:spLocks noGrp="1"/>
          </p:cNvSpPr>
          <p:nvPr>
            <p:ph type="sldNum" sz="quarter" idx="12"/>
          </p:nvPr>
        </p:nvSpPr>
        <p:spPr/>
        <p:txBody>
          <a:bodyPr/>
          <a:lstStyle/>
          <a:p>
            <a:fld id="{9DCA94EC-B186-4280-AA9A-0BA254A5E4D3}" type="slidenum">
              <a:rPr lang="en-US" altLang="en-US" smtClean="0"/>
              <a:t>9</a:t>
            </a:fld>
            <a:endParaRPr lang="en-US" altLang="en-US"/>
          </a:p>
        </p:txBody>
      </p:sp>
    </p:spTree>
    <p:extLst>
      <p:ext uri="{BB962C8B-B14F-4D97-AF65-F5344CB8AC3E}">
        <p14:creationId xmlns:p14="http://schemas.microsoft.com/office/powerpoint/2010/main" val="1603039230"/>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8.21"/>
  <p:tag name="AS_TITLE" val="Aspose.Slides for .NET 4.0"/>
  <p:tag name="AS_VERSION" val="17.8"/>
</p:tagLst>
</file>

<file path=ppt/theme/theme1.xml><?xml version="1.0" encoding="utf-8"?>
<a:theme xmlns:r="http://schemas.openxmlformats.org/officeDocument/2006/relationships" xmlns:a="http://schemas.openxmlformats.org/drawingml/2006/main" name="SKTemplate-Office2007-Yon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0305 COVID-19 presentation.potx [Read-Only]" id="{919E643A-B62D-47BE-95CF-7BC6A0160ACC}" vid="{2B389F44-C460-4D13-BE52-4CDF4FA3DD34}"/>
    </a:ext>
  </a:extLst>
</a:theme>
</file>

<file path=ppt/theme/theme2.xml><?xml version="1.0" encoding="utf-8"?>
<a:theme xmlns:r="http://schemas.openxmlformats.org/officeDocument/2006/relationships" xmlns:a="http://schemas.openxmlformats.org/drawingml/2006/main" name="1_SKTemplate-Office2007-Yon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0305 COVID-19 presentation.potx [Read-Only]" id="{919E643A-B62D-47BE-95CF-7BC6A0160ACC}" vid="{3839C984-2EFB-411A-BF4C-FE66640C6A8F}"/>
    </a:ext>
  </a:extLst>
</a:theme>
</file>

<file path=ppt/theme/theme3.xml><?xml version="1.0" encoding="utf-8"?>
<a:theme xmlns:r="http://schemas.openxmlformats.org/officeDocument/2006/relationships" xmlns:a="http://schemas.openxmlformats.org/drawingml/2006/main" name="Thor 2019 Master">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Custom 2">
      <a:majorFont>
        <a:latin typeface="Lato"/>
        <a:ea typeface="Helvetica Neue Medium"/>
        <a:cs typeface="Helvetica Neue Medium"/>
      </a:majorFont>
      <a:minorFont>
        <a:latin typeface="Lato Regular"/>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theme>
</file>

<file path=ppt/theme/theme4.xml><?xml version="1.0" encoding="utf-8"?>
<a:theme xmlns:r="http://schemas.openxmlformats.org/officeDocument/2006/relationships" xmlns:a="http://schemas.openxmlformats.org/drawingml/2006/main" name="1_Thor 2019 Master">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Custom 2">
      <a:majorFont>
        <a:latin typeface="Lato"/>
        <a:ea typeface="Helvetica Neue Medium"/>
        <a:cs typeface="Helvetica Neue Medium"/>
      </a:majorFont>
      <a:minorFont>
        <a:latin typeface="Lato Regular"/>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theme>
</file>

<file path=ppt/theme/theme5.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200305 COVID-19 Is Your Workplace Ready</Template>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17.0800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